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5" r:id="rId9"/>
    <p:sldId id="266" r:id="rId10"/>
    <p:sldId id="267" r:id="rId11"/>
    <p:sldId id="269" r:id="rId12"/>
    <p:sldId id="268" r:id="rId13"/>
    <p:sldId id="271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0E9E3-9972-4355-942A-1843E11B53B9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F23A8-4149-4246-98B3-D68A0AFE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Partial</a:t>
            </a:r>
            <a:r>
              <a:rPr lang="en-US" baseline="0" dirty="0" smtClean="0"/>
              <a:t> reduction in I/O costs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23A8-4149-4246-98B3-D68A0AFE99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3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23A8-4149-4246-98B3-D68A0AFE99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1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2A81C-1AFB-48D7-9A79-317F39C7968D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8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8515F-0F42-40E0-90F7-E2C3C24A03E7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68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4410-1388-4EA1-AA7E-8F7742C54B31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7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90" y="228600"/>
            <a:ext cx="8229600" cy="792162"/>
          </a:xfrm>
        </p:spPr>
        <p:txBody>
          <a:bodyPr>
            <a:normAutofit/>
          </a:bodyPr>
          <a:lstStyle>
            <a:lvl1pPr algn="r">
              <a:defRPr sz="3200">
                <a:latin typeface="Georgia" panose="02040502050405020303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28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3BF4-9F1E-4D56-A101-E8998A5AE97E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505200" y="914400"/>
            <a:ext cx="5163878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869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B495B-9165-48B1-A79E-F3B1A818D7A9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9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59AA2-315B-4EE8-8B51-EECD82F16CEA}" type="datetime1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2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360C9-B5E0-445B-8B13-23D950944BE6}" type="datetime1">
              <a:rPr lang="en-US" smtClean="0"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3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F86EB-B10F-49D3-94E9-334E4EB3EC11}" type="datetime1">
              <a:rPr lang="en-US" smtClean="0"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1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B3786-2C9F-4F84-A601-212866F73AE8}" type="datetime1">
              <a:rPr lang="en-US" smtClean="0"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F2C0C-5D4C-407F-85FE-EC28F2942FAC}" type="datetime1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0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2BD63-6B27-412E-B88F-162CCFC9D55B}" type="datetime1">
              <a:rPr lang="en-US" smtClean="0"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2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E211D-FE37-4F8A-ABC4-E0F63CFA2307}" type="datetime1">
              <a:rPr lang="en-US" smtClean="0"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A8352-8CFC-4C09-9B6A-A02361D96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2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730375"/>
            <a:ext cx="8915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eorgia" panose="02040502050405020303" pitchFamily="18" charset="0"/>
              </a:rPr>
              <a:t>Using Graph Summarization for Join-ahead Pruning in a Distributed RDF Store</a:t>
            </a:r>
            <a:endParaRPr lang="en-US" sz="3600" dirty="0">
              <a:latin typeface="Georgia" panose="020405020504050203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1447800"/>
          </a:xfrm>
        </p:spPr>
        <p:txBody>
          <a:bodyPr>
            <a:noAutofit/>
          </a:bodyPr>
          <a:lstStyle/>
          <a:p>
            <a:r>
              <a:rPr lang="en-US" sz="1800" u="sng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Sairam</a:t>
            </a:r>
            <a:r>
              <a:rPr lang="en-US" sz="1800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1800" u="sng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Gurajada</a:t>
            </a:r>
            <a:r>
              <a:rPr lang="en-US" sz="1800" u="sng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Georgia" panose="02040502050405020303" pitchFamily="18" charset="0"/>
              </a:rPr>
              <a:t>(MPI Informatics, Germany)</a:t>
            </a:r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b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Stephan </a:t>
            </a:r>
            <a:r>
              <a:rPr lang="en-US" sz="18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Seufert</a:t>
            </a:r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(MPI Informatics, Germany)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Iris </a:t>
            </a:r>
            <a:r>
              <a:rPr lang="en-US" sz="18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Miliaraki</a:t>
            </a:r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(MPI Informatics, Germany)*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Martin Theobald (University of Antwerp, Belgium)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*currently with Yahoo Labs, Barcelona</a:t>
            </a:r>
            <a:endParaRPr lang="en-US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Picture 10" descr="minervampii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458580"/>
            <a:ext cx="3083444" cy="7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://www.topstudybelgium.be/media/263897/logo_ua__univer_antwerpen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58580"/>
            <a:ext cx="2033907" cy="65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1905000" y="3429000"/>
            <a:ext cx="5163878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91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r>
              <a:rPr lang="en-US" dirty="0" smtClean="0"/>
              <a:t>Summarization </a:t>
            </a:r>
            <a:r>
              <a:rPr lang="en-US" dirty="0" smtClean="0"/>
              <a:t>in </a:t>
            </a:r>
            <a:r>
              <a:rPr lang="en-US" dirty="0" err="1" smtClean="0"/>
              <a:t>TriAD</a:t>
            </a:r>
            <a:endParaRPr lang="en-US" dirty="0"/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52" y="2688771"/>
            <a:ext cx="7353300" cy="310242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955246" y="2069068"/>
            <a:ext cx="2473754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Georgia" panose="02040502050405020303" pitchFamily="18" charset="0"/>
              </a:rPr>
              <a:t>TriAD</a:t>
            </a:r>
            <a:r>
              <a:rPr lang="en-US" b="1" dirty="0" smtClean="0">
                <a:latin typeface="Georgia" panose="02040502050405020303" pitchFamily="18" charset="0"/>
              </a:rPr>
              <a:t> Architecture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88552" y="6248400"/>
            <a:ext cx="2133600" cy="365125"/>
          </a:xfrm>
        </p:spPr>
        <p:txBody>
          <a:bodyPr/>
          <a:lstStyle/>
          <a:p>
            <a:fld id="{8FFA8352-8CFC-4C09-9B6A-A02361D96089}" type="slidenum">
              <a:rPr lang="en-US" smtClean="0"/>
              <a:t>10</a:t>
            </a:fld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TriAD</a:t>
            </a:r>
            <a:r>
              <a:rPr lang="en-US" sz="2400" dirty="0" smtClean="0"/>
              <a:t> is a distributed RDF engine (SIGMOD ‘14)</a:t>
            </a:r>
          </a:p>
          <a:p>
            <a:endParaRPr lang="en-US" sz="24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3745352" y="2895600"/>
            <a:ext cx="1371600" cy="762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116952" y="2165866"/>
            <a:ext cx="327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 panose="02040502050405020303" pitchFamily="18" charset="0"/>
              </a:rPr>
              <a:t>Locality-based summarization</a:t>
            </a:r>
            <a:endParaRPr lang="en-US" dirty="0">
              <a:latin typeface="Georgia" panose="02040502050405020303" pitchFamily="18" charset="0"/>
            </a:endParaRPr>
          </a:p>
        </p:txBody>
      </p:sp>
      <p:cxnSp>
        <p:nvCxnSpPr>
          <p:cNvPr id="25" name="Straight Arrow Connector 24"/>
          <p:cNvCxnSpPr>
            <a:stCxn id="20" idx="1"/>
            <a:endCxn id="35" idx="0"/>
          </p:cNvCxnSpPr>
          <p:nvPr/>
        </p:nvCxnSpPr>
        <p:spPr>
          <a:xfrm flipH="1">
            <a:off x="4564502" y="2350532"/>
            <a:ext cx="552450" cy="33823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745352" y="2895600"/>
            <a:ext cx="4114800" cy="1143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001000" y="3304597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Stage 1</a:t>
            </a:r>
            <a:endParaRPr lang="en-US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01000" y="47244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Stage 2</a:t>
            </a:r>
            <a:endParaRPr lang="en-US" b="1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90600" y="4648200"/>
            <a:ext cx="7045754" cy="1219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9" grpId="0" animBg="1"/>
      <p:bldP spid="20" grpId="0"/>
      <p:bldP spid="28" grpId="0" animBg="1"/>
      <p:bldP spid="26" grpId="0"/>
      <p:bldP spid="30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Optimal </a:t>
            </a:r>
            <a:r>
              <a:rPr lang="en-US" dirty="0" smtClean="0"/>
              <a:t>Number </a:t>
            </a:r>
            <a:r>
              <a:rPr lang="en-US" dirty="0" smtClean="0"/>
              <a:t>of </a:t>
            </a:r>
            <a:r>
              <a:rPr lang="en-US" dirty="0" smtClean="0"/>
              <a:t>Partitions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/>
        </p:nvSpPr>
        <p:spPr bwMode="auto">
          <a:xfrm>
            <a:off x="533400" y="958281"/>
            <a:ext cx="5184576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3" pitchFamily="18" charset="2"/>
              <a:buChar char="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defRPr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 3" pitchFamily="18" charset="2"/>
              <a:buChar char="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8BA2B4"/>
              </a:buClr>
              <a:buSzPct val="70000"/>
              <a:buFont typeface="Wingdings" charset="2"/>
              <a:buChar char="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charset="2"/>
              <a:buChar char="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Georgia" panose="02040502050405020303" pitchFamily="18" charset="0"/>
              </a:rPr>
              <a:t>Cost of processing  a query on ‘n’ slave nodes:</a:t>
            </a:r>
            <a:endParaRPr lang="en-US" sz="2200" i="1" baseline="-25000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endParaRPr lang="en-US" sz="2200" i="1" baseline="-25000" dirty="0" smtClean="0">
              <a:latin typeface="Georgia" panose="02040502050405020303" pitchFamily="18" charset="0"/>
            </a:endParaRPr>
          </a:p>
          <a:p>
            <a:endParaRPr lang="en-US" sz="2200" i="1" baseline="-25000" dirty="0">
              <a:latin typeface="Georgia" panose="02040502050405020303" pitchFamily="18" charset="0"/>
            </a:endParaRPr>
          </a:p>
          <a:p>
            <a:endParaRPr lang="en-US" sz="2200" i="1" baseline="-25000" dirty="0" smtClean="0">
              <a:latin typeface="Georgia" panose="02040502050405020303" pitchFamily="18" charset="0"/>
            </a:endParaRPr>
          </a:p>
          <a:p>
            <a:endParaRPr lang="en-US" sz="2200" i="1" baseline="-25000" dirty="0">
              <a:latin typeface="Georgia" panose="02040502050405020303" pitchFamily="18" charset="0"/>
            </a:endParaRPr>
          </a:p>
          <a:p>
            <a:r>
              <a:rPr lang="en-US" sz="2200" dirty="0" smtClean="0">
                <a:latin typeface="Georgia" panose="02040502050405020303" pitchFamily="18" charset="0"/>
              </a:rPr>
              <a:t>Cost </a:t>
            </a:r>
            <a:r>
              <a:rPr lang="en-US" sz="2200" i="1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c</a:t>
            </a:r>
            <a:r>
              <a:rPr lang="en-US" sz="2200" i="1" baseline="-25000" dirty="0" err="1" smtClean="0">
                <a:latin typeface="Georgia" panose="02040502050405020303" pitchFamily="18" charset="0"/>
                <a:cs typeface="Times New Roman" panose="02020603050405020304" pitchFamily="18" charset="0"/>
              </a:rPr>
              <a:t>Q,n</a:t>
            </a:r>
            <a:r>
              <a:rPr lang="en-US" sz="2200" dirty="0" smtClean="0">
                <a:latin typeface="Georgia" panose="02040502050405020303" pitchFamily="18" charset="0"/>
              </a:rPr>
              <a:t> is convex in </a:t>
            </a:r>
            <a:r>
              <a:rPr lang="en-US" sz="2200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|V</a:t>
            </a:r>
            <a:r>
              <a:rPr lang="en-US" sz="2200" i="1" baseline="-25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S</a:t>
            </a:r>
            <a:r>
              <a:rPr lang="en-US" sz="2200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|</a:t>
            </a:r>
            <a:r>
              <a:rPr lang="en-US" sz="2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, thus choose:</a:t>
            </a:r>
            <a:endParaRPr lang="en-US" sz="2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935866" y="3879107"/>
            <a:ext cx="2647544" cy="2376262"/>
            <a:chOff x="5373800" y="1060731"/>
            <a:chExt cx="3792789" cy="3564629"/>
          </a:xfrm>
        </p:grpSpPr>
        <p:sp>
          <p:nvSpPr>
            <p:cNvPr id="7" name="Oval 6"/>
            <p:cNvSpPr/>
            <p:nvPr/>
          </p:nvSpPr>
          <p:spPr>
            <a:xfrm>
              <a:off x="6156176" y="1465957"/>
              <a:ext cx="574530" cy="5040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707936" y="1060731"/>
              <a:ext cx="536472" cy="47077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12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750576" y="2990383"/>
              <a:ext cx="536472" cy="4657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1200" b="1" baseline="-25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8070438" y="2625878"/>
              <a:ext cx="536472" cy="50109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1200" b="1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7" idx="7"/>
              <a:endCxn id="8" idx="2"/>
            </p:cNvCxnSpPr>
            <p:nvPr/>
          </p:nvCxnSpPr>
          <p:spPr>
            <a:xfrm flipV="1">
              <a:off x="6646568" y="1296119"/>
              <a:ext cx="1061368" cy="2436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6"/>
            <p:cNvSpPr txBox="1"/>
            <p:nvPr/>
          </p:nvSpPr>
          <p:spPr>
            <a:xfrm>
              <a:off x="6661901" y="1060731"/>
              <a:ext cx="781267" cy="392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900" dirty="0" smtClean="0">
                  <a:latin typeface="+mn-lt"/>
                </a:rPr>
                <a:t>won</a:t>
              </a:r>
              <a:endParaRPr lang="en-US" sz="900" dirty="0">
                <a:latin typeface="+mn-lt"/>
              </a:endParaRPr>
            </a:p>
          </p:txBody>
        </p:sp>
        <p:sp>
          <p:nvSpPr>
            <p:cNvPr id="13" name="TextBox 17"/>
            <p:cNvSpPr txBox="1"/>
            <p:nvPr/>
          </p:nvSpPr>
          <p:spPr>
            <a:xfrm>
              <a:off x="7092280" y="1605681"/>
              <a:ext cx="776113" cy="39288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900" dirty="0" smtClean="0">
                  <a:latin typeface="+mn-lt"/>
                  <a:cs typeface="Times New Roman" panose="02020603050405020304" pitchFamily="18" charset="0"/>
                </a:rPr>
                <a:t>type</a:t>
              </a:r>
              <a:endParaRPr lang="en-US" sz="900" dirty="0">
                <a:latin typeface="+mn-lt"/>
              </a:endParaRPr>
            </a:p>
          </p:txBody>
        </p:sp>
        <p:cxnSp>
          <p:nvCxnSpPr>
            <p:cNvPr id="14" name="Straight Arrow Connector 13"/>
            <p:cNvCxnSpPr>
              <a:stCxn id="7" idx="6"/>
              <a:endCxn id="8" idx="3"/>
            </p:cNvCxnSpPr>
            <p:nvPr/>
          </p:nvCxnSpPr>
          <p:spPr>
            <a:xfrm flipV="1">
              <a:off x="6730706" y="1462563"/>
              <a:ext cx="1055795" cy="25542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0" idx="2"/>
              <a:endCxn id="7" idx="5"/>
            </p:cNvCxnSpPr>
            <p:nvPr/>
          </p:nvCxnSpPr>
          <p:spPr>
            <a:xfrm flipH="1" flipV="1">
              <a:off x="6646568" y="1896196"/>
              <a:ext cx="1423870" cy="98022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20"/>
            <p:cNvSpPr txBox="1"/>
            <p:nvPr/>
          </p:nvSpPr>
          <p:spPr>
            <a:xfrm>
              <a:off x="6684161" y="2348880"/>
              <a:ext cx="1002868" cy="392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900" dirty="0" smtClean="0">
                  <a:latin typeface="+mn-lt"/>
                  <a:cs typeface="Times New Roman" panose="02020603050405020304" pitchFamily="18" charset="0"/>
                </a:rPr>
                <a:t>located</a:t>
              </a:r>
              <a:endParaRPr lang="en-US" sz="900" dirty="0">
                <a:latin typeface="+mn-lt"/>
              </a:endParaRPr>
            </a:p>
          </p:txBody>
        </p:sp>
        <p:sp>
          <p:nvSpPr>
            <p:cNvPr id="17" name="TextBox 21"/>
            <p:cNvSpPr txBox="1"/>
            <p:nvPr/>
          </p:nvSpPr>
          <p:spPr>
            <a:xfrm>
              <a:off x="7333771" y="3102741"/>
              <a:ext cx="1082747" cy="392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900" dirty="0" smtClean="0">
                  <a:latin typeface="+mn-lt"/>
                </a:rPr>
                <a:t>member</a:t>
              </a:r>
              <a:endParaRPr lang="en-US" sz="900" dirty="0">
                <a:latin typeface="+mn-lt"/>
              </a:endParaRPr>
            </a:p>
          </p:txBody>
        </p:sp>
        <p:cxnSp>
          <p:nvCxnSpPr>
            <p:cNvPr id="18" name="Straight Arrow Connector 17"/>
            <p:cNvCxnSpPr>
              <a:stCxn id="10" idx="2"/>
              <a:endCxn id="9" idx="6"/>
            </p:cNvCxnSpPr>
            <p:nvPr/>
          </p:nvCxnSpPr>
          <p:spPr>
            <a:xfrm flipH="1">
              <a:off x="7287048" y="2876424"/>
              <a:ext cx="783390" cy="34685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9" idx="1"/>
              <a:endCxn id="7" idx="4"/>
            </p:cNvCxnSpPr>
            <p:nvPr/>
          </p:nvCxnSpPr>
          <p:spPr>
            <a:xfrm flipH="1" flipV="1">
              <a:off x="6443441" y="1970013"/>
              <a:ext cx="385700" cy="108858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9" idx="7"/>
              <a:endCxn id="8" idx="4"/>
            </p:cNvCxnSpPr>
            <p:nvPr/>
          </p:nvCxnSpPr>
          <p:spPr>
            <a:xfrm flipV="1">
              <a:off x="7208483" y="1531507"/>
              <a:ext cx="767689" cy="152708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5"/>
            <p:cNvSpPr txBox="1"/>
            <p:nvPr/>
          </p:nvSpPr>
          <p:spPr>
            <a:xfrm>
              <a:off x="5889582" y="2719953"/>
              <a:ext cx="1002868" cy="392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900" dirty="0" smtClean="0">
                  <a:latin typeface="+mn-lt"/>
                  <a:cs typeface="Times New Roman" panose="02020603050405020304" pitchFamily="18" charset="0"/>
                </a:rPr>
                <a:t>located</a:t>
              </a:r>
              <a:endParaRPr lang="en-US" sz="900" dirty="0">
                <a:latin typeface="+mn-lt"/>
              </a:endParaRPr>
            </a:p>
          </p:txBody>
        </p:sp>
        <p:sp>
          <p:nvSpPr>
            <p:cNvPr id="22" name="TextBox 26"/>
            <p:cNvSpPr txBox="1"/>
            <p:nvPr/>
          </p:nvSpPr>
          <p:spPr>
            <a:xfrm>
              <a:off x="7706678" y="1834993"/>
              <a:ext cx="776113" cy="392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900" dirty="0" smtClean="0">
                  <a:latin typeface="+mn-lt"/>
                  <a:cs typeface="Times New Roman" panose="02020603050405020304" pitchFamily="18" charset="0"/>
                </a:rPr>
                <a:t>type</a:t>
              </a:r>
              <a:endParaRPr lang="en-US" sz="900" dirty="0">
                <a:latin typeface="+mn-lt"/>
              </a:endParaRPr>
            </a:p>
          </p:txBody>
        </p:sp>
        <p:cxnSp>
          <p:nvCxnSpPr>
            <p:cNvPr id="23" name="Straight Arrow Connector 22"/>
            <p:cNvCxnSpPr>
              <a:stCxn id="7" idx="6"/>
              <a:endCxn id="10" idx="1"/>
            </p:cNvCxnSpPr>
            <p:nvPr/>
          </p:nvCxnSpPr>
          <p:spPr>
            <a:xfrm>
              <a:off x="6730706" y="1717985"/>
              <a:ext cx="1418297" cy="98127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8"/>
            <p:cNvSpPr txBox="1"/>
            <p:nvPr/>
          </p:nvSpPr>
          <p:spPr>
            <a:xfrm>
              <a:off x="7740354" y="2204865"/>
              <a:ext cx="781267" cy="392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900" dirty="0" smtClean="0">
                  <a:latin typeface="+mn-lt"/>
                </a:rPr>
                <a:t>won</a:t>
              </a:r>
              <a:endParaRPr lang="en-US" sz="900" dirty="0">
                <a:latin typeface="+mn-lt"/>
              </a:endParaRPr>
            </a:p>
          </p:txBody>
        </p:sp>
        <p:cxnSp>
          <p:nvCxnSpPr>
            <p:cNvPr id="25" name="Curved Connector 24"/>
            <p:cNvCxnSpPr>
              <a:stCxn id="9" idx="4"/>
              <a:endCxn id="9" idx="2"/>
            </p:cNvCxnSpPr>
            <p:nvPr/>
          </p:nvCxnSpPr>
          <p:spPr>
            <a:xfrm rot="5400000" flipH="1">
              <a:off x="6768246" y="3205608"/>
              <a:ext cx="232895" cy="268236"/>
            </a:xfrm>
            <a:prstGeom prst="curvedConnector4">
              <a:avLst>
                <a:gd name="adj1" fmla="val -98156"/>
                <a:gd name="adj2" fmla="val 185223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30"/>
            <p:cNvSpPr txBox="1"/>
            <p:nvPr/>
          </p:nvSpPr>
          <p:spPr>
            <a:xfrm>
              <a:off x="6950304" y="3525274"/>
              <a:ext cx="1149741" cy="11000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900" dirty="0" smtClean="0">
                  <a:latin typeface="+mn-lt"/>
                </a:rPr>
                <a:t>born</a:t>
              </a:r>
            </a:p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4:</a:t>
              </a:r>
              <a:r>
                <a:rPr lang="en-US" sz="900" dirty="0" smtClean="0">
                  <a:latin typeface="+mn-lt"/>
                </a:rPr>
                <a:t>member</a:t>
              </a:r>
              <a:endParaRPr lang="en-US" sz="900" dirty="0">
                <a:latin typeface="+mn-lt"/>
              </a:endParaRPr>
            </a:p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6:</a:t>
              </a:r>
              <a:r>
                <a:rPr lang="en-US" sz="900" dirty="0" smtClean="0">
                  <a:latin typeface="+mn-lt"/>
                </a:rPr>
                <a:t>governor</a:t>
              </a:r>
              <a:endParaRPr lang="en-US" sz="900" dirty="0">
                <a:latin typeface="+mn-lt"/>
              </a:endParaRPr>
            </a:p>
            <a:p>
              <a:endParaRPr lang="en-US" sz="900" dirty="0">
                <a:latin typeface="+mn-lt"/>
              </a:endParaRPr>
            </a:p>
          </p:txBody>
        </p:sp>
        <p:cxnSp>
          <p:nvCxnSpPr>
            <p:cNvPr id="27" name="Curved Connector 26"/>
            <p:cNvCxnSpPr>
              <a:stCxn id="10" idx="6"/>
              <a:endCxn id="10" idx="4"/>
            </p:cNvCxnSpPr>
            <p:nvPr/>
          </p:nvCxnSpPr>
          <p:spPr>
            <a:xfrm flipH="1">
              <a:off x="8338674" y="2876424"/>
              <a:ext cx="268236" cy="250545"/>
            </a:xfrm>
            <a:prstGeom prst="curvedConnector4">
              <a:avLst>
                <a:gd name="adj1" fmla="val -85223"/>
                <a:gd name="adj2" fmla="val 191241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32"/>
            <p:cNvSpPr txBox="1"/>
            <p:nvPr/>
          </p:nvSpPr>
          <p:spPr>
            <a:xfrm>
              <a:off x="8351823" y="3356991"/>
              <a:ext cx="814766" cy="6286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900" dirty="0" smtClean="0">
                  <a:latin typeface="+mn-lt"/>
                </a:rPr>
                <a:t>born</a:t>
              </a:r>
            </a:p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2:</a:t>
              </a:r>
              <a:r>
                <a:rPr lang="en-US" sz="900" dirty="0" smtClean="0">
                  <a:latin typeface="+mn-lt"/>
                </a:rPr>
                <a:t>won</a:t>
              </a:r>
              <a:endParaRPr lang="en-US" sz="900" dirty="0">
                <a:latin typeface="+mn-lt"/>
              </a:endParaRPr>
            </a:p>
          </p:txBody>
        </p:sp>
        <p:cxnSp>
          <p:nvCxnSpPr>
            <p:cNvPr id="29" name="Curved Connector 28"/>
            <p:cNvCxnSpPr>
              <a:stCxn id="8" idx="0"/>
              <a:endCxn id="8" idx="6"/>
            </p:cNvCxnSpPr>
            <p:nvPr/>
          </p:nvCxnSpPr>
          <p:spPr>
            <a:xfrm rot="16200000" flipH="1">
              <a:off x="7992596" y="1044307"/>
              <a:ext cx="235388" cy="268236"/>
            </a:xfrm>
            <a:prstGeom prst="curvedConnector4">
              <a:avLst>
                <a:gd name="adj1" fmla="val -97116"/>
                <a:gd name="adj2" fmla="val 185223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34"/>
            <p:cNvSpPr txBox="1"/>
            <p:nvPr/>
          </p:nvSpPr>
          <p:spPr>
            <a:xfrm>
              <a:off x="8348817" y="1196752"/>
              <a:ext cx="814766" cy="11000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900" dirty="0" smtClean="0">
                  <a:latin typeface="+mn-lt"/>
                </a:rPr>
                <a:t>born</a:t>
              </a:r>
            </a:p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2:</a:t>
              </a:r>
              <a:r>
                <a:rPr lang="en-US" sz="900" dirty="0" smtClean="0">
                  <a:latin typeface="+mn-lt"/>
                </a:rPr>
                <a:t>won</a:t>
              </a:r>
            </a:p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3:</a:t>
              </a:r>
              <a:r>
                <a:rPr lang="en-US" sz="900" dirty="0" smtClean="0">
                  <a:latin typeface="+mn-lt"/>
                </a:rPr>
                <a:t>type</a:t>
              </a:r>
              <a:endParaRPr lang="en-US" sz="900" dirty="0">
                <a:latin typeface="+mn-lt"/>
              </a:endParaRPr>
            </a:p>
            <a:p>
              <a:endParaRPr lang="en-US" sz="900" dirty="0">
                <a:latin typeface="+mn-lt"/>
              </a:endParaRPr>
            </a:p>
          </p:txBody>
        </p:sp>
        <p:cxnSp>
          <p:nvCxnSpPr>
            <p:cNvPr id="31" name="Curved Connector 30"/>
            <p:cNvCxnSpPr>
              <a:stCxn id="7" idx="3"/>
              <a:endCxn id="7" idx="1"/>
            </p:cNvCxnSpPr>
            <p:nvPr/>
          </p:nvCxnSpPr>
          <p:spPr>
            <a:xfrm rot="5400000" flipH="1">
              <a:off x="6062103" y="1717985"/>
              <a:ext cx="356422" cy="12700"/>
            </a:xfrm>
            <a:prstGeom prst="curvedConnector5">
              <a:avLst>
                <a:gd name="adj1" fmla="val -25097"/>
                <a:gd name="adj2" fmla="val 4043961"/>
                <a:gd name="adj3" fmla="val 108365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6"/>
            <p:cNvSpPr txBox="1"/>
            <p:nvPr/>
          </p:nvSpPr>
          <p:spPr>
            <a:xfrm>
              <a:off x="5373800" y="1923431"/>
              <a:ext cx="1082746" cy="11000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900" dirty="0" smtClean="0">
                  <a:latin typeface="+mn-lt"/>
                </a:rPr>
                <a:t>born</a:t>
              </a:r>
            </a:p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4:</a:t>
              </a:r>
              <a:r>
                <a:rPr lang="en-US" sz="900" dirty="0" smtClean="0">
                  <a:latin typeface="+mn-lt"/>
                  <a:cs typeface="Times New Roman" panose="02020603050405020304" pitchFamily="18" charset="0"/>
                </a:rPr>
                <a:t>member</a:t>
              </a:r>
              <a:endParaRPr lang="en-US" sz="900" dirty="0" smtClean="0">
                <a:latin typeface="+mn-lt"/>
              </a:endParaRPr>
            </a:p>
            <a:p>
              <a:r>
                <a:rPr lang="en-US" sz="9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5:</a:t>
              </a:r>
              <a:r>
                <a:rPr lang="en-US" sz="900" dirty="0" smtClean="0">
                  <a:latin typeface="+mn-lt"/>
                </a:rPr>
                <a:t>located</a:t>
              </a:r>
              <a:endParaRPr lang="en-US" sz="900" dirty="0">
                <a:latin typeface="+mn-lt"/>
              </a:endParaRPr>
            </a:p>
            <a:p>
              <a:endParaRPr lang="en-US" sz="900" dirty="0">
                <a:latin typeface="+mn-lt"/>
              </a:endParaRPr>
            </a:p>
          </p:txBody>
        </p:sp>
      </p:grpSp>
      <p:sp>
        <p:nvSpPr>
          <p:cNvPr id="6" name="TextBox 7"/>
          <p:cNvSpPr txBox="1"/>
          <p:nvPr/>
        </p:nvSpPr>
        <p:spPr>
          <a:xfrm>
            <a:off x="5891488" y="1136829"/>
            <a:ext cx="326563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|E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- </a:t>
            </a:r>
            <a: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number </a:t>
            </a:r>
            <a: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of edges in the </a:t>
            </a:r>
            <a:b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         data graph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|V</a:t>
            </a:r>
            <a:r>
              <a:rPr lang="en-US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i="1" dirty="0">
                <a:latin typeface="Georgia" panose="02040502050405020303" pitchFamily="18" charset="0"/>
                <a:cs typeface="Times New Roman" panose="02020603050405020304" pitchFamily="18" charset="0"/>
              </a:rPr>
              <a:t>number of </a:t>
            </a:r>
            <a: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nodes </a:t>
            </a:r>
            <a:r>
              <a:rPr lang="en-US" i="1" dirty="0">
                <a:latin typeface="Georgia" panose="02040502050405020303" pitchFamily="18" charset="0"/>
                <a:cs typeface="Times New Roman" panose="02020603050405020304" pitchFamily="18" charset="0"/>
              </a:rPr>
              <a:t>in </a:t>
            </a:r>
            <a: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the</a:t>
            </a:r>
            <a:b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         summary  </a:t>
            </a:r>
            <a:r>
              <a:rPr lang="en-US" i="1" dirty="0">
                <a:latin typeface="Georgia" panose="02040502050405020303" pitchFamily="18" charset="0"/>
                <a:cs typeface="Times New Roman" panose="02020603050405020304" pitchFamily="18" charset="0"/>
              </a:rPr>
              <a:t>graph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|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cost of processing query </a:t>
            </a:r>
            <a:r>
              <a:rPr lang="en-US" i="1" dirty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en-US" i="1" dirty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en-US" i="1" dirty="0">
                <a:latin typeface="Georgia" panose="02040502050405020303" pitchFamily="18" charset="0"/>
                <a:cs typeface="Times New Roman" panose="02020603050405020304" pitchFamily="18" charset="0"/>
              </a:rPr>
              <a:t>          </a:t>
            </a:r>
            <a: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over data  </a:t>
            </a:r>
            <a:r>
              <a:rPr lang="en-US" i="1" dirty="0">
                <a:latin typeface="Georgia" panose="02040502050405020303" pitchFamily="18" charset="0"/>
                <a:cs typeface="Times New Roman" panose="02020603050405020304" pitchFamily="18" charset="0"/>
              </a:rPr>
              <a:t>graph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dirty="0"/>
              <a:t>-</a:t>
            </a:r>
            <a:r>
              <a:rPr lang="en-US" dirty="0" smtClean="0"/>
              <a:t>   </a:t>
            </a:r>
            <a:r>
              <a:rPr lang="en-US" i="1" dirty="0" smtClean="0">
                <a:latin typeface="Georgia" panose="02040502050405020303" pitchFamily="18" charset="0"/>
              </a:rPr>
              <a:t>average </a:t>
            </a:r>
            <a:r>
              <a:rPr lang="en-US" i="1" dirty="0" smtClean="0">
                <a:latin typeface="Georgia" panose="02040502050405020303" pitchFamily="18" charset="0"/>
              </a:rPr>
              <a:t>degree of </a:t>
            </a:r>
            <a:r>
              <a:rPr lang="en-US" i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G</a:t>
            </a:r>
            <a:r>
              <a:rPr lang="en-US" i="1" baseline="-25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D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-</a:t>
            </a:r>
            <a:r>
              <a:rPr lang="en-US" dirty="0" smtClean="0">
                <a:latin typeface="+mn-lt"/>
              </a:rPr>
              <a:t>    </a:t>
            </a:r>
            <a:r>
              <a:rPr lang="en-US" i="1" dirty="0" smtClean="0">
                <a:latin typeface="Georgia" panose="02040502050405020303" pitchFamily="18" charset="0"/>
              </a:rPr>
              <a:t>number </a:t>
            </a:r>
            <a:r>
              <a:rPr lang="en-US" i="1" dirty="0" smtClean="0">
                <a:latin typeface="Georgia" panose="02040502050405020303" pitchFamily="18" charset="0"/>
              </a:rPr>
              <a:t>of slaves </a:t>
            </a:r>
            <a:r>
              <a:rPr lang="en-US" i="1" dirty="0" smtClean="0">
                <a:latin typeface="Georgia" panose="02040502050405020303" pitchFamily="18" charset="0"/>
              </a:rPr>
              <a:t>nodes</a:t>
            </a:r>
          </a:p>
          <a:p>
            <a:endParaRPr lang="en-US" i="1" dirty="0">
              <a:latin typeface="Georgia" panose="02040502050405020303" pitchFamily="18" charset="0"/>
            </a:endParaRPr>
          </a:p>
        </p:txBody>
      </p:sp>
      <p:pic>
        <p:nvPicPr>
          <p:cNvPr id="36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44" y="1755245"/>
            <a:ext cx="4392488" cy="110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" name="Group 39"/>
          <p:cNvGrpSpPr/>
          <p:nvPr/>
        </p:nvGrpSpPr>
        <p:grpSpPr>
          <a:xfrm>
            <a:off x="1477144" y="3886200"/>
            <a:ext cx="2808312" cy="807823"/>
            <a:chOff x="1981200" y="5257800"/>
            <a:chExt cx="2808312" cy="807823"/>
          </a:xfrm>
        </p:grpSpPr>
        <p:pic>
          <p:nvPicPr>
            <p:cNvPr id="37" name="Picture 3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81200" y="5257800"/>
              <a:ext cx="2808312" cy="807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Oval 37"/>
            <p:cNvSpPr/>
            <p:nvPr/>
          </p:nvSpPr>
          <p:spPr>
            <a:xfrm>
              <a:off x="3781400" y="5257800"/>
              <a:ext cx="504056" cy="480441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39" name="TextBox 6"/>
          <p:cNvSpPr txBox="1"/>
          <p:nvPr/>
        </p:nvSpPr>
        <p:spPr>
          <a:xfrm>
            <a:off x="381000" y="5247090"/>
            <a:ext cx="54116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200" dirty="0" smtClean="0">
                <a:latin typeface="+mn-lt"/>
              </a:rPr>
              <a:t>Single 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tuning parameter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latin typeface="+mn-lt"/>
                <a:sym typeface="Symbol"/>
              </a:rPr>
              <a:t></a:t>
            </a:r>
            <a:r>
              <a:rPr lang="en-US" sz="2200" dirty="0" smtClean="0">
                <a:latin typeface="+mn-lt"/>
              </a:rPr>
              <a:t>: </a:t>
            </a:r>
          </a:p>
          <a:p>
            <a:r>
              <a:rPr lang="en-US" sz="2200" dirty="0" smtClean="0">
                <a:latin typeface="+mn-lt"/>
              </a:rPr>
              <a:t> Measure just once for given hardware setup and expected query workload!</a:t>
            </a:r>
            <a:endParaRPr lang="en-US" sz="2200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7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– Query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LUBM 160 </a:t>
            </a:r>
            <a:r>
              <a:rPr lang="en-US" sz="2400" dirty="0" smtClean="0"/>
              <a:t>dataset (27 million)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Different summary sizes</a:t>
            </a:r>
            <a:endParaRPr lang="en-US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752600"/>
            <a:ext cx="8439150" cy="225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28800" y="2057400"/>
            <a:ext cx="685800" cy="1828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2057400"/>
            <a:ext cx="914400" cy="18288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0" y="2057400"/>
            <a:ext cx="685800" cy="1828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4669971"/>
            <a:ext cx="4572000" cy="11212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176157"/>
            <a:ext cx="5429250" cy="1095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67000" y="4714493"/>
            <a:ext cx="6343403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Georgia" panose="02040502050405020303" pitchFamily="18" charset="0"/>
              </a:rPr>
              <a:t>Different exploration </a:t>
            </a:r>
            <a:r>
              <a:rPr lang="en-US" sz="2400" dirty="0" smtClean="0">
                <a:latin typeface="Georgia" panose="02040502050405020303" pitchFamily="18" charset="0"/>
              </a:rPr>
              <a:t>strategies (Stage 1 only)</a:t>
            </a:r>
            <a:endParaRPr lang="en-US" sz="2400" dirty="0">
              <a:latin typeface="Georgia" panose="020405020504050203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68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leveraged summarization approach for join-ahead pruning in distributed RDF stores</a:t>
            </a:r>
          </a:p>
          <a:p>
            <a:r>
              <a:rPr lang="en-US" dirty="0" smtClean="0"/>
              <a:t>Graph summarization: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Locality-based</a:t>
            </a:r>
          </a:p>
          <a:p>
            <a:pPr lvl="1"/>
            <a:r>
              <a:rPr lang="en-US" dirty="0" smtClean="0"/>
              <a:t>Bi-simulation</a:t>
            </a:r>
          </a:p>
          <a:p>
            <a:r>
              <a:rPr lang="en-US" dirty="0"/>
              <a:t>We </a:t>
            </a:r>
            <a:r>
              <a:rPr lang="en-US" dirty="0" smtClean="0"/>
              <a:t>evaluated different summary exploration techniques</a:t>
            </a:r>
          </a:p>
          <a:p>
            <a:r>
              <a:rPr lang="en-US" dirty="0" smtClean="0"/>
              <a:t>Integrated locality-based summarization into </a:t>
            </a:r>
            <a:r>
              <a:rPr lang="en-US" dirty="0" err="1" smtClean="0"/>
              <a:t>TriAD</a:t>
            </a:r>
            <a:r>
              <a:rPr lang="en-US" dirty="0" smtClean="0"/>
              <a:t> RDF store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1730375"/>
            <a:ext cx="8915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eorgia" panose="02040502050405020303" pitchFamily="18" charset="0"/>
              </a:rPr>
              <a:t>Thank You </a:t>
            </a:r>
            <a:endParaRPr lang="en-US" sz="3600" dirty="0">
              <a:latin typeface="Georgia" panose="020405020504050203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9144000" cy="1447800"/>
          </a:xfrm>
        </p:spPr>
        <p:txBody>
          <a:bodyPr>
            <a:noAutofit/>
          </a:bodyPr>
          <a:lstStyle/>
          <a:p>
            <a:r>
              <a:rPr lang="en-US" sz="1800" u="sng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Sairam</a:t>
            </a:r>
            <a:r>
              <a:rPr lang="en-US" sz="1800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1800" u="sng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Gurajada</a:t>
            </a:r>
            <a:r>
              <a:rPr lang="en-US" sz="1800" u="sng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1800" u="sng" dirty="0" smtClean="0">
                <a:solidFill>
                  <a:schemeClr val="tx1"/>
                </a:solidFill>
                <a:latin typeface="Georgia" panose="02040502050405020303" pitchFamily="18" charset="0"/>
              </a:rPr>
              <a:t>(MPI Informatics, Germany)</a:t>
            </a:r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b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Stephan </a:t>
            </a:r>
            <a:r>
              <a:rPr lang="en-US" sz="18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Seufert</a:t>
            </a:r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(MPI Informatics, Germany)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Iris </a:t>
            </a:r>
            <a:r>
              <a:rPr lang="en-US" sz="18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Miliaraki</a:t>
            </a:r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(MPI Informatics, Germany)*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Martin Theobald (University of Antwerp, Belgium)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*currently with Yahoo Labs, Barcelona</a:t>
            </a:r>
            <a:endParaRPr lang="en-US" sz="1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Picture 10" descr="minervampii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458580"/>
            <a:ext cx="3083444" cy="7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://www.topstudybelgium.be/media/263897/logo_ua__univer_antwerpen_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58580"/>
            <a:ext cx="2033907" cy="65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1905000" y="3429000"/>
            <a:ext cx="5163878" cy="0"/>
          </a:xfrm>
          <a:prstGeom prst="line">
            <a:avLst/>
          </a:prstGeom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0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RDF is becoming more ubiquitous</a:t>
            </a:r>
          </a:p>
          <a:p>
            <a:pPr lvl="1"/>
            <a:r>
              <a:rPr lang="en-US" sz="2000" dirty="0" smtClean="0"/>
              <a:t>Many </a:t>
            </a:r>
            <a:r>
              <a:rPr lang="en-US" sz="2000" dirty="0" smtClean="0"/>
              <a:t>organizations now support and publish RDF data</a:t>
            </a:r>
          </a:p>
          <a:p>
            <a:pPr lvl="1"/>
            <a:r>
              <a:rPr lang="en-US" sz="2000" dirty="0" smtClean="0"/>
              <a:t>&gt;30 </a:t>
            </a:r>
            <a:r>
              <a:rPr lang="en-US" sz="2000" dirty="0" smtClean="0"/>
              <a:t>billion triples in LOD !</a:t>
            </a:r>
          </a:p>
          <a:p>
            <a:r>
              <a:rPr lang="en-US" sz="2400" dirty="0" smtClean="0"/>
              <a:t>Many of the existing centralized and </a:t>
            </a:r>
            <a:r>
              <a:rPr lang="en-US" sz="2400" b="1" dirty="0" smtClean="0"/>
              <a:t>distributed</a:t>
            </a:r>
            <a:r>
              <a:rPr lang="en-US" sz="2400" dirty="0" smtClean="0"/>
              <a:t> RDF systems are relational-based…</a:t>
            </a:r>
          </a:p>
          <a:p>
            <a:pPr lvl="1"/>
            <a:r>
              <a:rPr lang="en-US" sz="2000" dirty="0" smtClean="0"/>
              <a:t>Face </a:t>
            </a:r>
            <a:r>
              <a:rPr lang="en-US" sz="2000" dirty="0" smtClean="0"/>
              <a:t>performance issues because of generating large intermediate relations (most of them are “dangling triples”)</a:t>
            </a:r>
          </a:p>
          <a:p>
            <a:pPr lvl="1"/>
            <a:r>
              <a:rPr lang="en-US" sz="2000" dirty="0" smtClean="0"/>
              <a:t>Reasons</a:t>
            </a:r>
            <a:r>
              <a:rPr lang="en-US" sz="2000" dirty="0" smtClean="0"/>
              <a:t>: inaccurate/insufficient statistics and resulting poor query plans</a:t>
            </a:r>
          </a:p>
          <a:p>
            <a:r>
              <a:rPr lang="en-US" sz="2400" dirty="0" smtClean="0"/>
              <a:t>How to prune dangling (irrelevant) triples – join-ahead pruning</a:t>
            </a:r>
          </a:p>
          <a:p>
            <a:pPr lvl="1"/>
            <a:r>
              <a:rPr lang="en-US" sz="2000" dirty="0" smtClean="0"/>
              <a:t>Some solutions: Sideways Information Passing (SIP) </a:t>
            </a:r>
            <a:r>
              <a:rPr lang="en-US" sz="2000" i="1" dirty="0" smtClean="0"/>
              <a:t>(runtime)</a:t>
            </a:r>
            <a:r>
              <a:rPr lang="en-US" sz="2000" dirty="0" smtClean="0"/>
              <a:t>, </a:t>
            </a:r>
            <a:r>
              <a:rPr lang="en-US" sz="2000" b="1" dirty="0" smtClean="0"/>
              <a:t>Graph </a:t>
            </a:r>
            <a:r>
              <a:rPr lang="en-US" sz="2000" b="1" dirty="0" smtClean="0"/>
              <a:t>Summarization</a:t>
            </a:r>
            <a:endParaRPr lang="en-US" dirty="0" smtClean="0"/>
          </a:p>
          <a:p>
            <a:pPr lvl="1"/>
            <a:endParaRPr lang="en-US" dirty="0" smtClean="0"/>
          </a:p>
          <a:p>
            <a:pPr marL="57150" indent="0">
              <a:buNone/>
            </a:pPr>
            <a:endParaRPr lang="en-US" dirty="0" smtClean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9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Join-ahead </a:t>
            </a:r>
            <a:r>
              <a:rPr lang="en-US" dirty="0" smtClean="0"/>
              <a:t>Pruning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Sideways Information Passing</a:t>
            </a:r>
          </a:p>
          <a:p>
            <a:pPr lvl="1"/>
            <a:r>
              <a:rPr lang="en-US" sz="2000" dirty="0" smtClean="0"/>
              <a:t>Is </a:t>
            </a:r>
            <a:r>
              <a:rPr lang="en-US" sz="2000" dirty="0" smtClean="0"/>
              <a:t>a powerful technique to prune irrelevant triples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61" name="TextBox 24"/>
          <p:cNvSpPr txBox="1"/>
          <p:nvPr/>
        </p:nvSpPr>
        <p:spPr>
          <a:xfrm>
            <a:off x="515616" y="2678432"/>
            <a:ext cx="3096344" cy="15696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?p, ?c, ?a, ?g</a:t>
            </a:r>
          </a:p>
          <a:p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{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R1: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?p &lt;born&gt; ?c.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R2: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?c &lt;located&gt; &lt;USA&gt;.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R3: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?p &lt;won&gt; ?a.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R4: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?p 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&lt;governor&gt; ?g 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2" name="TextBox 25"/>
          <p:cNvSpPr txBox="1"/>
          <p:nvPr/>
        </p:nvSpPr>
        <p:spPr>
          <a:xfrm>
            <a:off x="3741236" y="4190600"/>
            <a:ext cx="1742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?p</a:t>
            </a:r>
            <a:r>
              <a:rPr lang="en-US" sz="1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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{A,B,C}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TextBox 26"/>
          <p:cNvSpPr txBox="1"/>
          <p:nvPr/>
        </p:nvSpPr>
        <p:spPr>
          <a:xfrm>
            <a:off x="6636296" y="419060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?p</a:t>
            </a:r>
            <a:r>
              <a:rPr lang="en-US" sz="1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     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?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p</a:t>
            </a:r>
            <a:endParaRPr lang="en-US" b="1" dirty="0" smtClean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{B,D,E}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785104" y="2237092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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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B}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4080012" y="4406624"/>
            <a:ext cx="3636404" cy="360040"/>
            <a:chOff x="3959932" y="4365104"/>
            <a:chExt cx="3636404" cy="3600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87" name="Curved Connector 86"/>
            <p:cNvCxnSpPr/>
            <p:nvPr/>
          </p:nvCxnSpPr>
          <p:spPr>
            <a:xfrm>
              <a:off x="4593264" y="4365104"/>
              <a:ext cx="2071760" cy="21602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rgbClr val="A50021"/>
              </a:solidFill>
              <a:prstDash val="sysDash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3959932" y="4509121"/>
              <a:ext cx="180020" cy="216022"/>
            </a:xfrm>
            <a:prstGeom prst="line">
              <a:avLst/>
            </a:prstGeom>
            <a:ln w="1905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 flipV="1">
              <a:off x="3959932" y="4509121"/>
              <a:ext cx="180020" cy="216023"/>
            </a:xfrm>
            <a:prstGeom prst="line">
              <a:avLst/>
            </a:prstGeom>
            <a:ln w="1905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V="1">
              <a:off x="4499992" y="4509121"/>
              <a:ext cx="180020" cy="216022"/>
            </a:xfrm>
            <a:prstGeom prst="line">
              <a:avLst/>
            </a:prstGeom>
            <a:ln w="1905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H="1" flipV="1">
              <a:off x="4499992" y="4509121"/>
              <a:ext cx="180020" cy="216023"/>
            </a:xfrm>
            <a:prstGeom prst="line">
              <a:avLst/>
            </a:prstGeom>
            <a:ln w="1905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flipV="1">
              <a:off x="7128284" y="4509120"/>
              <a:ext cx="180020" cy="216022"/>
            </a:xfrm>
            <a:prstGeom prst="line">
              <a:avLst/>
            </a:prstGeom>
            <a:ln w="1905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7128284" y="4509120"/>
              <a:ext cx="180020" cy="216023"/>
            </a:xfrm>
            <a:prstGeom prst="line">
              <a:avLst/>
            </a:prstGeom>
            <a:ln w="1905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7416316" y="4509121"/>
              <a:ext cx="180020" cy="216022"/>
            </a:xfrm>
            <a:prstGeom prst="line">
              <a:avLst/>
            </a:prstGeom>
            <a:ln w="1905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 flipV="1">
              <a:off x="7416316" y="4509121"/>
              <a:ext cx="180020" cy="216023"/>
            </a:xfrm>
            <a:prstGeom prst="line">
              <a:avLst/>
            </a:prstGeom>
            <a:ln w="1905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4836096" y="3398512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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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B}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788424" y="3398512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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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B}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3755976" y="2021068"/>
            <a:ext cx="5616624" cy="2273395"/>
            <a:chOff x="3635896" y="1979548"/>
            <a:chExt cx="5616624" cy="2273395"/>
          </a:xfrm>
        </p:grpSpPr>
        <p:grpSp>
          <p:nvGrpSpPr>
            <p:cNvPr id="69" name="Group 68"/>
            <p:cNvGrpSpPr/>
            <p:nvPr/>
          </p:nvGrpSpPr>
          <p:grpSpPr>
            <a:xfrm>
              <a:off x="3635896" y="2410020"/>
              <a:ext cx="5616624" cy="1842923"/>
              <a:chOff x="2015716" y="2603481"/>
              <a:chExt cx="5616624" cy="1842923"/>
            </a:xfrm>
          </p:grpSpPr>
          <p:sp>
            <p:nvSpPr>
              <p:cNvPr id="71" name="TextBox 7"/>
              <p:cNvSpPr txBox="1"/>
              <p:nvPr/>
            </p:nvSpPr>
            <p:spPr>
              <a:xfrm>
                <a:off x="2015716" y="4077072"/>
                <a:ext cx="10801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b="1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b="1" baseline="-250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2159732" y="2603481"/>
                <a:ext cx="5472608" cy="1842923"/>
                <a:chOff x="2159732" y="2603481"/>
                <a:chExt cx="5472608" cy="1842923"/>
              </a:xfrm>
            </p:grpSpPr>
            <p:sp>
              <p:nvSpPr>
                <p:cNvPr id="73" name="TextBox 9"/>
                <p:cNvSpPr txBox="1"/>
                <p:nvPr/>
              </p:nvSpPr>
              <p:spPr>
                <a:xfrm>
                  <a:off x="3095836" y="4077072"/>
                  <a:ext cx="10801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de-DE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b="1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b="1" baseline="-25000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4" name="TextBox 10"/>
                <p:cNvSpPr txBox="1"/>
                <p:nvPr/>
              </p:nvSpPr>
              <p:spPr>
                <a:xfrm>
                  <a:off x="4896036" y="4067780"/>
                  <a:ext cx="10801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de-DE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b="1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b="1" baseline="-25000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TextBox 11"/>
                <p:cNvSpPr txBox="1"/>
                <p:nvPr/>
              </p:nvSpPr>
              <p:spPr>
                <a:xfrm>
                  <a:off x="6120172" y="4067780"/>
                  <a:ext cx="10801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de-DE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b="1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b="1" baseline="-25000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r>
                    <a:rPr lang="en-US" b="1" baseline="-250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6" name="TextBox 12"/>
                <p:cNvSpPr txBox="1"/>
                <p:nvPr/>
              </p:nvSpPr>
              <p:spPr>
                <a:xfrm>
                  <a:off x="2973084" y="3192154"/>
                  <a:ext cx="174293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de-DE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b="1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b="1" baseline="-25000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1,2 </a:t>
                  </a:r>
                  <a:endPara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7" name="TextBox 13"/>
                <p:cNvSpPr txBox="1"/>
                <p:nvPr/>
              </p:nvSpPr>
              <p:spPr>
                <a:xfrm>
                  <a:off x="5889408" y="3192154"/>
                  <a:ext cx="174293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de-DE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tx1"/>
                      </a:solidFill>
                      <a:latin typeface="Arial" charset="0"/>
                      <a:ea typeface="+mn-ea"/>
                      <a:cs typeface="+mn-cs"/>
                    </a:defRPr>
                  </a:lvl9pPr>
                </a:lstStyle>
                <a:p>
                  <a:r>
                    <a:rPr lang="en-US" b="1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en-US" b="1" baseline="-25000" dirty="0" smtClean="0">
                      <a:solidFill>
                        <a:srgbClr val="C0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3,4 </a:t>
                  </a:r>
                  <a:endPara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8" name="Flowchart: Collate 77"/>
                <p:cNvSpPr/>
                <p:nvPr/>
              </p:nvSpPr>
              <p:spPr>
                <a:xfrm rot="5400000">
                  <a:off x="2562064" y="3348963"/>
                  <a:ext cx="288032" cy="444624"/>
                </a:xfrm>
                <a:prstGeom prst="flowChartCollat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 flipV="1">
                  <a:off x="2159732" y="3819164"/>
                  <a:ext cx="540060" cy="2579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 flipH="1" flipV="1">
                  <a:off x="2771800" y="3819164"/>
                  <a:ext cx="504056" cy="2579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/>
                <p:cNvCxnSpPr/>
                <p:nvPr/>
              </p:nvCxnSpPr>
              <p:spPr>
                <a:xfrm flipV="1">
                  <a:off x="5076056" y="3819164"/>
                  <a:ext cx="540060" cy="2579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 flipH="1" flipV="1">
                  <a:off x="5760132" y="3819164"/>
                  <a:ext cx="504056" cy="25790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3" name="Flowchart: Collate 82"/>
                <p:cNvSpPr/>
                <p:nvPr/>
              </p:nvSpPr>
              <p:spPr>
                <a:xfrm rot="5400000">
                  <a:off x="5523655" y="3350704"/>
                  <a:ext cx="288032" cy="444624"/>
                </a:xfrm>
                <a:prstGeom prst="flowChartCollat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4" name="Flowchart: Collate 83"/>
                <p:cNvSpPr/>
                <p:nvPr/>
              </p:nvSpPr>
              <p:spPr>
                <a:xfrm rot="5400000">
                  <a:off x="4325483" y="2525185"/>
                  <a:ext cx="288032" cy="444624"/>
                </a:xfrm>
                <a:prstGeom prst="flowChartCollat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3175">
                  <a:solidFill>
                    <a:schemeClr val="tx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 flipV="1">
                  <a:off x="2843808" y="2758365"/>
                  <a:ext cx="1188132" cy="45461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flipH="1" flipV="1">
                  <a:off x="5112060" y="2830373"/>
                  <a:ext cx="648072" cy="27372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TextBox 37"/>
            <p:cNvSpPr txBox="1"/>
            <p:nvPr/>
          </p:nvSpPr>
          <p:spPr>
            <a:xfrm>
              <a:off x="5853404" y="1979548"/>
              <a:ext cx="21029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1,2,3,4 </a:t>
              </a:r>
              <a:endPara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857097" y="5236029"/>
            <a:ext cx="7511210" cy="93617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Works well for certain class of queries – star queries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Many false positives – less savings in I/O costs</a:t>
            </a:r>
            <a:endParaRPr lang="en-US" sz="20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Requires synchronization in a distributed setting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3</a:t>
            </a:fld>
            <a:endParaRPr lang="en-US"/>
          </a:p>
        </p:txBody>
      </p:sp>
      <p:cxnSp>
        <p:nvCxnSpPr>
          <p:cNvPr id="52" name="Curved Connector 51"/>
          <p:cNvCxnSpPr/>
          <p:nvPr/>
        </p:nvCxnSpPr>
        <p:spPr>
          <a:xfrm>
            <a:off x="4713344" y="4294465"/>
            <a:ext cx="3147088" cy="112159"/>
          </a:xfrm>
          <a:prstGeom prst="curvedConnector3">
            <a:avLst>
              <a:gd name="adj1" fmla="val 50000"/>
            </a:avLst>
          </a:prstGeom>
          <a:ln w="12700">
            <a:solidFill>
              <a:srgbClr val="A50021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343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Graph </a:t>
            </a:r>
            <a:r>
              <a:rPr lang="en-US" dirty="0" smtClean="0"/>
              <a:t>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Graph </a:t>
            </a:r>
            <a:r>
              <a:rPr lang="en-US" sz="2400" dirty="0" smtClean="0"/>
              <a:t>Summarization is an approach to represent information/data in concise form</a:t>
            </a:r>
          </a:p>
          <a:p>
            <a:pPr lvl="1"/>
            <a:r>
              <a:rPr lang="en-US" sz="2000" dirty="0" smtClean="0"/>
              <a:t>Summary e</a:t>
            </a:r>
            <a:r>
              <a:rPr lang="en-US" sz="2000" dirty="0" smtClean="0"/>
              <a:t>ncodes </a:t>
            </a:r>
            <a:r>
              <a:rPr lang="en-US" sz="2000" dirty="0" smtClean="0"/>
              <a:t>all characteristic properties of the graph</a:t>
            </a:r>
          </a:p>
          <a:p>
            <a:r>
              <a:rPr lang="en-US" sz="2400" dirty="0" smtClean="0"/>
              <a:t>Summarization helps in making query processing </a:t>
            </a:r>
            <a:r>
              <a:rPr lang="en-US" sz="2400" dirty="0" smtClean="0"/>
              <a:t>faster</a:t>
            </a:r>
            <a:endParaRPr lang="en-US" sz="2400" dirty="0" smtClean="0"/>
          </a:p>
          <a:p>
            <a:pPr lvl="1"/>
            <a:r>
              <a:rPr lang="en-US" sz="2000" dirty="0" smtClean="0"/>
              <a:t>First lookup in the summary, if yes, then lookup only in the relevant </a:t>
            </a:r>
            <a:r>
              <a:rPr lang="en-US" sz="2000" dirty="0" smtClean="0"/>
              <a:t>portions of </a:t>
            </a:r>
            <a:r>
              <a:rPr lang="en-US" sz="2000" dirty="0" smtClean="0"/>
              <a:t>the data graph</a:t>
            </a:r>
          </a:p>
          <a:p>
            <a:r>
              <a:rPr lang="en-US" sz="2400" dirty="0" smtClean="0"/>
              <a:t>Extensively studied in XML and other domains</a:t>
            </a:r>
          </a:p>
          <a:p>
            <a:pPr lvl="1"/>
            <a:r>
              <a:rPr lang="en-US" sz="2000" dirty="0" smtClean="0"/>
              <a:t>Data guides, </a:t>
            </a:r>
            <a:r>
              <a:rPr lang="en-US" sz="2000" dirty="0" smtClean="0"/>
              <a:t>bi-simulation</a:t>
            </a:r>
            <a:r>
              <a:rPr lang="en-US" sz="2000" dirty="0" smtClean="0"/>
              <a:t>,…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3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52400"/>
            <a:ext cx="8991600" cy="792162"/>
          </a:xfrm>
        </p:spPr>
        <p:txBody>
          <a:bodyPr>
            <a:noAutofit/>
          </a:bodyPr>
          <a:lstStyle/>
          <a:p>
            <a:r>
              <a:rPr lang="en-US" dirty="0" smtClean="0"/>
              <a:t>Join-ahead </a:t>
            </a:r>
            <a:r>
              <a:rPr lang="en-US" dirty="0" smtClean="0"/>
              <a:t>Pruning </a:t>
            </a:r>
            <a:r>
              <a:rPr lang="en-US" dirty="0" smtClean="0"/>
              <a:t>via Graph </a:t>
            </a:r>
            <a:r>
              <a:rPr lang="en-US" dirty="0" smtClean="0"/>
              <a:t>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summary is constructed for </a:t>
            </a:r>
            <a:r>
              <a:rPr lang="en-US" dirty="0" smtClean="0"/>
              <a:t>the RDF dat</a:t>
            </a:r>
            <a:r>
              <a:rPr lang="en-US" dirty="0" smtClean="0"/>
              <a:t>a </a:t>
            </a:r>
            <a:r>
              <a:rPr lang="en-US" dirty="0" smtClean="0"/>
              <a:t>graph</a:t>
            </a:r>
            <a:endParaRPr lang="en-US" dirty="0" smtClean="0"/>
          </a:p>
          <a:p>
            <a:r>
              <a:rPr lang="en-US" dirty="0" smtClean="0"/>
              <a:t>Query processing is performed in two stages: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Stage 1</a:t>
            </a:r>
            <a:r>
              <a:rPr lang="en-US" dirty="0" smtClean="0"/>
              <a:t>: On Summary graph to identify portions of the graph that (may) </a:t>
            </a:r>
            <a:r>
              <a:rPr lang="en-US" dirty="0" smtClean="0"/>
              <a:t>contribute to the query</a:t>
            </a:r>
            <a:r>
              <a:rPr lang="en-US" dirty="0" smtClean="0"/>
              <a:t> </a:t>
            </a:r>
            <a:r>
              <a:rPr lang="en-US" dirty="0" smtClean="0"/>
              <a:t>answers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Stage 2</a:t>
            </a:r>
            <a:r>
              <a:rPr lang="en-US" dirty="0" smtClean="0"/>
              <a:t>: On induced data graph – considering summary information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Decouples join-ahead pruning and data graph query </a:t>
            </a:r>
            <a:r>
              <a:rPr lang="en-US" dirty="0" smtClean="0"/>
              <a:t>processing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 smtClean="0"/>
              <a:t>kinds of summaries </a:t>
            </a:r>
            <a:r>
              <a:rPr lang="en-US" dirty="0" smtClean="0"/>
              <a:t>are good for RDF data?</a:t>
            </a:r>
          </a:p>
          <a:p>
            <a:pPr lvl="1"/>
            <a:r>
              <a:rPr lang="en-US" dirty="0" smtClean="0"/>
              <a:t>Locality-based, Bi-simulation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5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Locality-based Graph </a:t>
            </a:r>
            <a:r>
              <a:rPr lang="en-US" dirty="0" err="1" smtClean="0"/>
              <a:t>Summariztion</a:t>
            </a:r>
            <a:endParaRPr lang="en-US" dirty="0"/>
          </a:p>
        </p:txBody>
      </p:sp>
      <p:grpSp>
        <p:nvGrpSpPr>
          <p:cNvPr id="133" name="Group 132"/>
          <p:cNvGrpSpPr/>
          <p:nvPr/>
        </p:nvGrpSpPr>
        <p:grpSpPr>
          <a:xfrm>
            <a:off x="2867349" y="1143000"/>
            <a:ext cx="6124262" cy="3991060"/>
            <a:chOff x="2926570" y="891381"/>
            <a:chExt cx="6124262" cy="3991060"/>
          </a:xfrm>
        </p:grpSpPr>
        <p:grpSp>
          <p:nvGrpSpPr>
            <p:cNvPr id="153" name="Group 152"/>
            <p:cNvGrpSpPr/>
            <p:nvPr/>
          </p:nvGrpSpPr>
          <p:grpSpPr>
            <a:xfrm>
              <a:off x="2926570" y="891381"/>
              <a:ext cx="6124262" cy="3991060"/>
              <a:chOff x="2926570" y="891381"/>
              <a:chExt cx="6124262" cy="3991060"/>
            </a:xfrm>
          </p:grpSpPr>
          <p:cxnSp>
            <p:nvCxnSpPr>
              <p:cNvPr id="156" name="Straight Arrow Connector 155"/>
              <p:cNvCxnSpPr/>
              <p:nvPr/>
            </p:nvCxnSpPr>
            <p:spPr>
              <a:xfrm>
                <a:off x="4231432" y="1205747"/>
                <a:ext cx="89279" cy="71108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Arrow Connector 156"/>
              <p:cNvCxnSpPr>
                <a:endCxn id="173" idx="3"/>
              </p:cNvCxnSpPr>
              <p:nvPr/>
            </p:nvCxnSpPr>
            <p:spPr>
              <a:xfrm flipH="1">
                <a:off x="6100936" y="4403004"/>
                <a:ext cx="1351384" cy="3309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Arrow Connector 157"/>
              <p:cNvCxnSpPr>
                <a:endCxn id="168" idx="1"/>
              </p:cNvCxnSpPr>
              <p:nvPr/>
            </p:nvCxnSpPr>
            <p:spPr>
              <a:xfrm>
                <a:off x="4788024" y="1205747"/>
                <a:ext cx="1719382" cy="108917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9" name="TextBox 9"/>
              <p:cNvSpPr txBox="1"/>
              <p:nvPr/>
            </p:nvSpPr>
            <p:spPr>
              <a:xfrm>
                <a:off x="5004048" y="1268760"/>
                <a:ext cx="582211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type</a:t>
                </a:r>
                <a:endParaRPr lang="en-US" sz="1200" dirty="0">
                  <a:latin typeface="+mn-lt"/>
                </a:endParaRPr>
              </a:p>
            </p:txBody>
          </p:sp>
          <p:cxnSp>
            <p:nvCxnSpPr>
              <p:cNvPr id="160" name="Straight Arrow Connector 159"/>
              <p:cNvCxnSpPr>
                <a:stCxn id="172" idx="0"/>
                <a:endCxn id="174" idx="2"/>
              </p:cNvCxnSpPr>
              <p:nvPr/>
            </p:nvCxnSpPr>
            <p:spPr>
              <a:xfrm flipH="1" flipV="1">
                <a:off x="5126591" y="3368025"/>
                <a:ext cx="209877" cy="29719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1" name="TextBox 11"/>
              <p:cNvSpPr txBox="1"/>
              <p:nvPr/>
            </p:nvSpPr>
            <p:spPr>
              <a:xfrm>
                <a:off x="5534903" y="3345562"/>
                <a:ext cx="582211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type</a:t>
                </a:r>
                <a:endParaRPr lang="en-US" sz="1200" dirty="0">
                  <a:latin typeface="+mn-lt"/>
                </a:endParaRPr>
              </a:p>
            </p:txBody>
          </p:sp>
          <p:cxnSp>
            <p:nvCxnSpPr>
              <p:cNvPr id="162" name="Straight Arrow Connector 161"/>
              <p:cNvCxnSpPr/>
              <p:nvPr/>
            </p:nvCxnSpPr>
            <p:spPr>
              <a:xfrm>
                <a:off x="4572000" y="1214713"/>
                <a:ext cx="2417343" cy="17474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Arrow Connector 162"/>
              <p:cNvCxnSpPr>
                <a:stCxn id="166" idx="3"/>
              </p:cNvCxnSpPr>
              <p:nvPr/>
            </p:nvCxnSpPr>
            <p:spPr>
              <a:xfrm>
                <a:off x="4979132" y="1053048"/>
                <a:ext cx="1662404" cy="5384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Arrow Connector 163"/>
              <p:cNvCxnSpPr>
                <a:endCxn id="176" idx="0"/>
              </p:cNvCxnSpPr>
              <p:nvPr/>
            </p:nvCxnSpPr>
            <p:spPr>
              <a:xfrm flipH="1">
                <a:off x="6799238" y="1188408"/>
                <a:ext cx="509066" cy="391351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Arrow Connector 164"/>
              <p:cNvCxnSpPr>
                <a:endCxn id="170" idx="0"/>
              </p:cNvCxnSpPr>
              <p:nvPr/>
            </p:nvCxnSpPr>
            <p:spPr>
              <a:xfrm flipH="1">
                <a:off x="3466630" y="1214713"/>
                <a:ext cx="238822" cy="35311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6" name="Rectangle 165"/>
              <p:cNvSpPr/>
              <p:nvPr/>
            </p:nvSpPr>
            <p:spPr>
              <a:xfrm>
                <a:off x="3538972" y="891382"/>
                <a:ext cx="1440160" cy="3233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Barack_Obama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Rectangle 166"/>
              <p:cNvSpPr/>
              <p:nvPr/>
            </p:nvSpPr>
            <p:spPr>
              <a:xfrm>
                <a:off x="4139952" y="1916832"/>
                <a:ext cx="1347733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Democrates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8" name="Rectangle 167"/>
              <p:cNvSpPr/>
              <p:nvPr/>
            </p:nvSpPr>
            <p:spPr>
              <a:xfrm>
                <a:off x="6507406" y="2146404"/>
                <a:ext cx="1440160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Artist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9" name="Rectangle 168"/>
              <p:cNvSpPr/>
              <p:nvPr/>
            </p:nvSpPr>
            <p:spPr>
              <a:xfrm>
                <a:off x="7092280" y="891381"/>
                <a:ext cx="1281809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Lady_Gaga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Rectangle 169"/>
              <p:cNvSpPr/>
              <p:nvPr/>
            </p:nvSpPr>
            <p:spPr>
              <a:xfrm>
                <a:off x="2926570" y="1567825"/>
                <a:ext cx="1080120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Honolulu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3977640" y="2442275"/>
                <a:ext cx="841283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USA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4516760" y="3665219"/>
                <a:ext cx="1639416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George_W_Bush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4860032" y="4585414"/>
                <a:ext cx="1240904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Republicans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4666923" y="3070998"/>
                <a:ext cx="919336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Texas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3835890" y="4161112"/>
                <a:ext cx="1296144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New_Haven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5974695" y="1579759"/>
                <a:ext cx="1649085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Grammy_Award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7812360" y="1728272"/>
                <a:ext cx="1238472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13: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New_York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6989343" y="2962125"/>
                <a:ext cx="1872208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Peace_Nobel_Price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228349" y="4105977"/>
                <a:ext cx="1639416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Jimmy_Carter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0" name="Rectangle 179"/>
              <p:cNvSpPr/>
              <p:nvPr/>
            </p:nvSpPr>
            <p:spPr>
              <a:xfrm>
                <a:off x="6704444" y="3466605"/>
                <a:ext cx="919336" cy="297027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175">
                <a:solidFill>
                  <a:schemeClr val="tx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10:</a:t>
                </a:r>
                <a:r>
                  <a:rPr lang="en-US" sz="1400" dirty="0" smtClean="0">
                    <a:solidFill>
                      <a:schemeClr val="tx1"/>
                    </a:solidFill>
                  </a:rPr>
                  <a:t>Plains</a:t>
                </a:r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1" name="Straight Arrow Connector 180"/>
              <p:cNvCxnSpPr>
                <a:endCxn id="177" idx="0"/>
              </p:cNvCxnSpPr>
              <p:nvPr/>
            </p:nvCxnSpPr>
            <p:spPr>
              <a:xfrm>
                <a:off x="7884368" y="1188408"/>
                <a:ext cx="547228" cy="53986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Arrow Connector 181"/>
              <p:cNvCxnSpPr>
                <a:stCxn id="169" idx="2"/>
              </p:cNvCxnSpPr>
              <p:nvPr/>
            </p:nvCxnSpPr>
            <p:spPr>
              <a:xfrm flipH="1">
                <a:off x="7668344" y="1188408"/>
                <a:ext cx="64841" cy="95799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Arrow Connector 182"/>
              <p:cNvCxnSpPr>
                <a:stCxn id="170" idx="2"/>
              </p:cNvCxnSpPr>
              <p:nvPr/>
            </p:nvCxnSpPr>
            <p:spPr>
              <a:xfrm>
                <a:off x="3466630" y="1864852"/>
                <a:ext cx="649049" cy="578579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Arrow Connector 183"/>
              <p:cNvCxnSpPr/>
              <p:nvPr/>
            </p:nvCxnSpPr>
            <p:spPr>
              <a:xfrm flipV="1">
                <a:off x="4006690" y="2739302"/>
                <a:ext cx="314021" cy="140977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Arrow Connector 184"/>
              <p:cNvCxnSpPr>
                <a:endCxn id="171" idx="2"/>
              </p:cNvCxnSpPr>
              <p:nvPr/>
            </p:nvCxnSpPr>
            <p:spPr>
              <a:xfrm flipH="1" flipV="1">
                <a:off x="4398282" y="2739302"/>
                <a:ext cx="461752" cy="33169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Arrow Connector 185"/>
              <p:cNvCxnSpPr>
                <a:endCxn id="171" idx="3"/>
              </p:cNvCxnSpPr>
              <p:nvPr/>
            </p:nvCxnSpPr>
            <p:spPr>
              <a:xfrm flipH="1" flipV="1">
                <a:off x="4818923" y="2590789"/>
                <a:ext cx="1885522" cy="87581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Arrow Connector 186"/>
              <p:cNvCxnSpPr>
                <a:stCxn id="172" idx="2"/>
                <a:endCxn id="173" idx="0"/>
              </p:cNvCxnSpPr>
              <p:nvPr/>
            </p:nvCxnSpPr>
            <p:spPr>
              <a:xfrm>
                <a:off x="5336468" y="3962246"/>
                <a:ext cx="144016" cy="62316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Arrow Connector 187"/>
              <p:cNvCxnSpPr>
                <a:endCxn id="180" idx="2"/>
              </p:cNvCxnSpPr>
              <p:nvPr/>
            </p:nvCxnSpPr>
            <p:spPr>
              <a:xfrm flipH="1" flipV="1">
                <a:off x="7164112" y="3763632"/>
                <a:ext cx="390094" cy="34234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Arrow Connector 188"/>
              <p:cNvCxnSpPr/>
              <p:nvPr/>
            </p:nvCxnSpPr>
            <p:spPr>
              <a:xfrm flipV="1">
                <a:off x="5940152" y="2442276"/>
                <a:ext cx="1152128" cy="1222943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Arrow Connector 189"/>
              <p:cNvCxnSpPr>
                <a:endCxn id="175" idx="0"/>
              </p:cNvCxnSpPr>
              <p:nvPr/>
            </p:nvCxnSpPr>
            <p:spPr>
              <a:xfrm flipH="1">
                <a:off x="4483962" y="3962246"/>
                <a:ext cx="334961" cy="19886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Arrow Connector 190"/>
              <p:cNvCxnSpPr/>
              <p:nvPr/>
            </p:nvCxnSpPr>
            <p:spPr>
              <a:xfrm flipH="1" flipV="1">
                <a:off x="7667329" y="3271394"/>
                <a:ext cx="809873" cy="83458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TextBox 43"/>
              <p:cNvSpPr txBox="1"/>
              <p:nvPr/>
            </p:nvSpPr>
            <p:spPr>
              <a:xfrm>
                <a:off x="8034553" y="3474240"/>
                <a:ext cx="5823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</a:rPr>
                  <a:t>won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93" name="TextBox 44"/>
              <p:cNvSpPr txBox="1"/>
              <p:nvPr/>
            </p:nvSpPr>
            <p:spPr>
              <a:xfrm>
                <a:off x="6790504" y="3815313"/>
                <a:ext cx="612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</a:t>
                </a:r>
                <a:r>
                  <a:rPr lang="en-US" sz="1200" dirty="0" smtClean="0">
                    <a:latin typeface="+mn-lt"/>
                  </a:rPr>
                  <a:t>born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94" name="TextBox 45"/>
              <p:cNvSpPr txBox="1"/>
              <p:nvPr/>
            </p:nvSpPr>
            <p:spPr>
              <a:xfrm>
                <a:off x="5356468" y="4080485"/>
                <a:ext cx="8354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4:</a:t>
                </a:r>
                <a:r>
                  <a:rPr lang="en-US" sz="1200" dirty="0" smtClean="0">
                    <a:latin typeface="+mn-lt"/>
                  </a:rPr>
                  <a:t>member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95" name="TextBox 46"/>
              <p:cNvSpPr txBox="1"/>
              <p:nvPr/>
            </p:nvSpPr>
            <p:spPr>
              <a:xfrm>
                <a:off x="4431794" y="3406140"/>
                <a:ext cx="8823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governor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96" name="TextBox 47"/>
              <p:cNvSpPr txBox="1"/>
              <p:nvPr/>
            </p:nvSpPr>
            <p:spPr>
              <a:xfrm>
                <a:off x="6524715" y="1196752"/>
                <a:ext cx="5823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</a:rPr>
                  <a:t>won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97" name="TextBox 48"/>
              <p:cNvSpPr txBox="1"/>
              <p:nvPr/>
            </p:nvSpPr>
            <p:spPr>
              <a:xfrm>
                <a:off x="5148064" y="919753"/>
                <a:ext cx="5823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</a:rPr>
                  <a:t>won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98" name="TextBox 49"/>
              <p:cNvSpPr txBox="1"/>
              <p:nvPr/>
            </p:nvSpPr>
            <p:spPr>
              <a:xfrm>
                <a:off x="3416062" y="3478133"/>
                <a:ext cx="76815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located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199" name="TextBox 50"/>
              <p:cNvSpPr txBox="1"/>
              <p:nvPr/>
            </p:nvSpPr>
            <p:spPr>
              <a:xfrm>
                <a:off x="3082550" y="2071881"/>
                <a:ext cx="76815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located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200" name="TextBox 51"/>
              <p:cNvSpPr txBox="1"/>
              <p:nvPr/>
            </p:nvSpPr>
            <p:spPr>
              <a:xfrm>
                <a:off x="4240571" y="1556792"/>
                <a:ext cx="8354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member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201" name="TextBox 52"/>
              <p:cNvSpPr txBox="1"/>
              <p:nvPr/>
            </p:nvSpPr>
            <p:spPr>
              <a:xfrm>
                <a:off x="4355976" y="1340768"/>
                <a:ext cx="5823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won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202" name="TextBox 53"/>
              <p:cNvSpPr txBox="1"/>
              <p:nvPr/>
            </p:nvSpPr>
            <p:spPr>
              <a:xfrm>
                <a:off x="3023228" y="1196752"/>
                <a:ext cx="612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born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203" name="TextBox 54"/>
              <p:cNvSpPr txBox="1"/>
              <p:nvPr/>
            </p:nvSpPr>
            <p:spPr>
              <a:xfrm>
                <a:off x="4007366" y="3879701"/>
                <a:ext cx="612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born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204" name="TextBox 56"/>
              <p:cNvSpPr txBox="1"/>
              <p:nvPr/>
            </p:nvSpPr>
            <p:spPr>
              <a:xfrm>
                <a:off x="6616835" y="4546838"/>
                <a:ext cx="83548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</a:rPr>
                  <a:t>member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205" name="TextBox 57"/>
              <p:cNvSpPr txBox="1"/>
              <p:nvPr/>
            </p:nvSpPr>
            <p:spPr>
              <a:xfrm>
                <a:off x="8135796" y="1279793"/>
                <a:ext cx="61266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born</a:t>
                </a:r>
                <a:endParaRPr lang="en-US" sz="1200" dirty="0">
                  <a:latin typeface="+mn-lt"/>
                </a:endParaRPr>
              </a:p>
            </p:txBody>
          </p:sp>
          <p:sp>
            <p:nvSpPr>
              <p:cNvPr id="206" name="TextBox 58"/>
              <p:cNvSpPr txBox="1"/>
              <p:nvPr/>
            </p:nvSpPr>
            <p:spPr>
              <a:xfrm>
                <a:off x="7164288" y="1279793"/>
                <a:ext cx="5822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de-DE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+mn-cs"/>
                  </a:defRPr>
                </a:lvl9pPr>
              </a:lstStyle>
              <a:p>
                <a:r>
                  <a:rPr lang="en-US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1200" dirty="0" smtClean="0">
                    <a:latin typeface="+mn-lt"/>
                    <a:cs typeface="Times New Roman" panose="02020603050405020304" pitchFamily="18" charset="0"/>
                  </a:rPr>
                  <a:t>type</a:t>
                </a:r>
                <a:endParaRPr lang="en-US" sz="1200" dirty="0">
                  <a:latin typeface="+mn-lt"/>
                </a:endParaRPr>
              </a:p>
            </p:txBody>
          </p:sp>
        </p:grpSp>
        <p:cxnSp>
          <p:nvCxnSpPr>
            <p:cNvPr id="154" name="Straight Arrow Connector 153"/>
            <p:cNvCxnSpPr>
              <a:stCxn id="177" idx="1"/>
            </p:cNvCxnSpPr>
            <p:nvPr/>
          </p:nvCxnSpPr>
          <p:spPr>
            <a:xfrm flipH="1">
              <a:off x="4818923" y="1876786"/>
              <a:ext cx="2993437" cy="56664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66"/>
            <p:cNvSpPr txBox="1"/>
            <p:nvPr/>
          </p:nvSpPr>
          <p:spPr>
            <a:xfrm>
              <a:off x="5244001" y="2287905"/>
              <a:ext cx="7681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located</a:t>
              </a:r>
              <a:endParaRPr lang="en-US" sz="1200" dirty="0">
                <a:latin typeface="+mn-lt"/>
              </a:endParaRPr>
            </a:p>
          </p:txBody>
        </p:sp>
      </p:grpSp>
      <p:sp>
        <p:nvSpPr>
          <p:cNvPr id="139" name="TextBox 69"/>
          <p:cNvSpPr txBox="1"/>
          <p:nvPr/>
        </p:nvSpPr>
        <p:spPr>
          <a:xfrm>
            <a:off x="5312136" y="2990921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200" dirty="0" smtClean="0">
                <a:latin typeface="+mn-lt"/>
                <a:cs typeface="Times New Roman" panose="02020603050405020304" pitchFamily="18" charset="0"/>
              </a:rPr>
              <a:t>located</a:t>
            </a:r>
            <a:endParaRPr lang="en-US" sz="1200" dirty="0">
              <a:latin typeface="+mn-lt"/>
            </a:endParaRPr>
          </a:p>
        </p:txBody>
      </p:sp>
      <p:sp>
        <p:nvSpPr>
          <p:cNvPr id="140" name="TextBox 76"/>
          <p:cNvSpPr txBox="1"/>
          <p:nvPr/>
        </p:nvSpPr>
        <p:spPr>
          <a:xfrm>
            <a:off x="4456316" y="3032547"/>
            <a:ext cx="7681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200" dirty="0" smtClean="0">
                <a:latin typeface="+mn-lt"/>
                <a:cs typeface="Times New Roman" panose="02020603050405020304" pitchFamily="18" charset="0"/>
              </a:rPr>
              <a:t>located</a:t>
            </a:r>
            <a:endParaRPr lang="en-US" sz="1200" dirty="0">
              <a:latin typeface="+mn-lt"/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2667000" y="838200"/>
            <a:ext cx="3048011" cy="2308754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9" name="Oval 208"/>
          <p:cNvSpPr/>
          <p:nvPr/>
        </p:nvSpPr>
        <p:spPr>
          <a:xfrm>
            <a:off x="5819822" y="917478"/>
            <a:ext cx="3324189" cy="2124789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3636114" y="3217476"/>
            <a:ext cx="2852700" cy="2308754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6530035" y="2994554"/>
            <a:ext cx="2766376" cy="2044470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2" name="TextBox 59"/>
          <p:cNvSpPr txBox="1"/>
          <p:nvPr/>
        </p:nvSpPr>
        <p:spPr>
          <a:xfrm>
            <a:off x="5610016" y="5500323"/>
            <a:ext cx="3079227" cy="116955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?c, ?a</a:t>
            </a: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{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Barack_Obama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&lt;born&gt; ?c.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?c &lt;located&gt; &lt;USA&gt;.</a:t>
            </a: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Barack_Obama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&lt;won&gt; ?a }</a:t>
            </a:r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34" name="Group 233"/>
          <p:cNvGrpSpPr/>
          <p:nvPr/>
        </p:nvGrpSpPr>
        <p:grpSpPr>
          <a:xfrm>
            <a:off x="-85488" y="3562460"/>
            <a:ext cx="3590688" cy="3295540"/>
            <a:chOff x="5373800" y="1060731"/>
            <a:chExt cx="3590688" cy="3295540"/>
          </a:xfrm>
        </p:grpSpPr>
        <p:sp>
          <p:nvSpPr>
            <p:cNvPr id="235" name="Oval 234"/>
            <p:cNvSpPr/>
            <p:nvPr/>
          </p:nvSpPr>
          <p:spPr>
            <a:xfrm>
              <a:off x="6156176" y="1465957"/>
              <a:ext cx="574530" cy="5040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solidFill>
                    <a:schemeClr val="tx1"/>
                  </a:solidFill>
                </a:rPr>
                <a:t>P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7707936" y="1060731"/>
              <a:ext cx="536472" cy="47077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7" name="Oval 236"/>
            <p:cNvSpPr/>
            <p:nvPr/>
          </p:nvSpPr>
          <p:spPr>
            <a:xfrm>
              <a:off x="6750576" y="2990383"/>
              <a:ext cx="536472" cy="4657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238" name="Oval 237"/>
            <p:cNvSpPr/>
            <p:nvPr/>
          </p:nvSpPr>
          <p:spPr>
            <a:xfrm>
              <a:off x="8070438" y="2625878"/>
              <a:ext cx="536472" cy="50109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239" name="Straight Arrow Connector 238"/>
            <p:cNvCxnSpPr>
              <a:stCxn id="235" idx="7"/>
              <a:endCxn id="236" idx="2"/>
            </p:cNvCxnSpPr>
            <p:nvPr/>
          </p:nvCxnSpPr>
          <p:spPr>
            <a:xfrm flipV="1">
              <a:off x="6646568" y="1296119"/>
              <a:ext cx="1061368" cy="2436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0" name="TextBox 9"/>
            <p:cNvSpPr txBox="1"/>
            <p:nvPr/>
          </p:nvSpPr>
          <p:spPr>
            <a:xfrm>
              <a:off x="6809104" y="1162599"/>
              <a:ext cx="5823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</a:rPr>
                <a:t>won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241" name="TextBox 10"/>
            <p:cNvSpPr txBox="1"/>
            <p:nvPr/>
          </p:nvSpPr>
          <p:spPr>
            <a:xfrm>
              <a:off x="7092280" y="1605680"/>
              <a:ext cx="58221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type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242" name="Straight Arrow Connector 241"/>
            <p:cNvCxnSpPr>
              <a:stCxn id="235" idx="6"/>
              <a:endCxn id="236" idx="3"/>
            </p:cNvCxnSpPr>
            <p:nvPr/>
          </p:nvCxnSpPr>
          <p:spPr>
            <a:xfrm flipV="1">
              <a:off x="6730706" y="1462563"/>
              <a:ext cx="1055795" cy="25542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Arrow Connector 242"/>
            <p:cNvCxnSpPr>
              <a:stCxn id="238" idx="2"/>
              <a:endCxn id="235" idx="5"/>
            </p:cNvCxnSpPr>
            <p:nvPr/>
          </p:nvCxnSpPr>
          <p:spPr>
            <a:xfrm flipH="1" flipV="1">
              <a:off x="6646568" y="1896196"/>
              <a:ext cx="1423870" cy="98022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4" name="TextBox 13"/>
            <p:cNvSpPr txBox="1"/>
            <p:nvPr/>
          </p:nvSpPr>
          <p:spPr>
            <a:xfrm>
              <a:off x="6684161" y="2348880"/>
              <a:ext cx="7681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located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245" name="TextBox 14"/>
            <p:cNvSpPr txBox="1"/>
            <p:nvPr/>
          </p:nvSpPr>
          <p:spPr>
            <a:xfrm>
              <a:off x="7408923" y="3076367"/>
              <a:ext cx="8354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</a:rPr>
                <a:t>member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246" name="Straight Arrow Connector 245"/>
            <p:cNvCxnSpPr>
              <a:stCxn id="238" idx="2"/>
              <a:endCxn id="237" idx="6"/>
            </p:cNvCxnSpPr>
            <p:nvPr/>
          </p:nvCxnSpPr>
          <p:spPr>
            <a:xfrm flipH="1">
              <a:off x="7287048" y="2876424"/>
              <a:ext cx="783390" cy="34685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Arrow Connector 246"/>
            <p:cNvCxnSpPr>
              <a:stCxn id="237" idx="1"/>
              <a:endCxn id="235" idx="4"/>
            </p:cNvCxnSpPr>
            <p:nvPr/>
          </p:nvCxnSpPr>
          <p:spPr>
            <a:xfrm flipH="1" flipV="1">
              <a:off x="6443441" y="1970013"/>
              <a:ext cx="385700" cy="108858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Arrow Connector 247"/>
            <p:cNvCxnSpPr>
              <a:stCxn id="237" idx="7"/>
              <a:endCxn id="236" idx="4"/>
            </p:cNvCxnSpPr>
            <p:nvPr/>
          </p:nvCxnSpPr>
          <p:spPr>
            <a:xfrm flipV="1">
              <a:off x="7208483" y="1531507"/>
              <a:ext cx="767689" cy="152708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9" name="TextBox 18"/>
            <p:cNvSpPr txBox="1"/>
            <p:nvPr/>
          </p:nvSpPr>
          <p:spPr>
            <a:xfrm>
              <a:off x="6036089" y="2719953"/>
              <a:ext cx="7681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located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250" name="TextBox 19"/>
            <p:cNvSpPr txBox="1"/>
            <p:nvPr/>
          </p:nvSpPr>
          <p:spPr>
            <a:xfrm>
              <a:off x="7739061" y="1834992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type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251" name="Straight Arrow Connector 250"/>
            <p:cNvCxnSpPr>
              <a:stCxn id="235" idx="6"/>
              <a:endCxn id="238" idx="1"/>
            </p:cNvCxnSpPr>
            <p:nvPr/>
          </p:nvCxnSpPr>
          <p:spPr>
            <a:xfrm>
              <a:off x="6730706" y="1717985"/>
              <a:ext cx="1418297" cy="98127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2" name="TextBox 21"/>
            <p:cNvSpPr txBox="1"/>
            <p:nvPr/>
          </p:nvSpPr>
          <p:spPr>
            <a:xfrm>
              <a:off x="7740352" y="2204864"/>
              <a:ext cx="5823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</a:rPr>
                <a:t>won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253" name="Curved Connector 252"/>
            <p:cNvCxnSpPr>
              <a:stCxn id="237" idx="4"/>
              <a:endCxn id="237" idx="2"/>
            </p:cNvCxnSpPr>
            <p:nvPr/>
          </p:nvCxnSpPr>
          <p:spPr>
            <a:xfrm rot="5400000" flipH="1">
              <a:off x="6768246" y="3205608"/>
              <a:ext cx="232895" cy="268236"/>
            </a:xfrm>
            <a:prstGeom prst="curvedConnector4">
              <a:avLst>
                <a:gd name="adj1" fmla="val -98156"/>
                <a:gd name="adj2" fmla="val 185223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4" name="TextBox 23"/>
            <p:cNvSpPr txBox="1"/>
            <p:nvPr/>
          </p:nvSpPr>
          <p:spPr>
            <a:xfrm>
              <a:off x="6950303" y="3525274"/>
              <a:ext cx="9172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1200" dirty="0" smtClean="0">
                  <a:latin typeface="+mn-lt"/>
                </a:rPr>
                <a:t>born</a:t>
              </a: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4:</a:t>
              </a:r>
              <a:r>
                <a:rPr lang="en-US" sz="1200" dirty="0" smtClean="0">
                  <a:latin typeface="+mn-lt"/>
                </a:rPr>
                <a:t>member</a:t>
              </a:r>
              <a:endParaRPr lang="en-US" sz="1200" dirty="0">
                <a:latin typeface="+mn-lt"/>
              </a:endParaRP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6:</a:t>
              </a:r>
              <a:r>
                <a:rPr lang="en-US" sz="1200" dirty="0" smtClean="0">
                  <a:latin typeface="+mn-lt"/>
                </a:rPr>
                <a:t>governor</a:t>
              </a:r>
              <a:endParaRPr lang="en-US" sz="1200" dirty="0">
                <a:latin typeface="+mn-lt"/>
              </a:endParaRPr>
            </a:p>
            <a:p>
              <a:endParaRPr lang="en-US" sz="1200" dirty="0">
                <a:latin typeface="+mn-lt"/>
              </a:endParaRPr>
            </a:p>
          </p:txBody>
        </p:sp>
        <p:cxnSp>
          <p:nvCxnSpPr>
            <p:cNvPr id="255" name="Curved Connector 254"/>
            <p:cNvCxnSpPr>
              <a:stCxn id="238" idx="6"/>
              <a:endCxn id="238" idx="4"/>
            </p:cNvCxnSpPr>
            <p:nvPr/>
          </p:nvCxnSpPr>
          <p:spPr>
            <a:xfrm flipH="1">
              <a:off x="8338674" y="2876424"/>
              <a:ext cx="268236" cy="250545"/>
            </a:xfrm>
            <a:prstGeom prst="curvedConnector4">
              <a:avLst>
                <a:gd name="adj1" fmla="val -85223"/>
                <a:gd name="adj2" fmla="val 191241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TextBox 25"/>
            <p:cNvSpPr txBox="1"/>
            <p:nvPr/>
          </p:nvSpPr>
          <p:spPr>
            <a:xfrm>
              <a:off x="8351820" y="3356992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1200" dirty="0" smtClean="0">
                  <a:latin typeface="+mn-lt"/>
                </a:rPr>
                <a:t>born</a:t>
              </a: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2:</a:t>
              </a:r>
              <a:r>
                <a:rPr lang="en-US" sz="1200" dirty="0" smtClean="0">
                  <a:latin typeface="+mn-lt"/>
                </a:rPr>
                <a:t>won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257" name="Curved Connector 256"/>
            <p:cNvCxnSpPr>
              <a:stCxn id="236" idx="0"/>
              <a:endCxn id="236" idx="6"/>
            </p:cNvCxnSpPr>
            <p:nvPr/>
          </p:nvCxnSpPr>
          <p:spPr>
            <a:xfrm rot="16200000" flipH="1">
              <a:off x="7992596" y="1044307"/>
              <a:ext cx="235388" cy="268236"/>
            </a:xfrm>
            <a:prstGeom prst="curvedConnector4">
              <a:avLst>
                <a:gd name="adj1" fmla="val -97116"/>
                <a:gd name="adj2" fmla="val 185223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8" name="TextBox 27"/>
            <p:cNvSpPr txBox="1"/>
            <p:nvPr/>
          </p:nvSpPr>
          <p:spPr>
            <a:xfrm>
              <a:off x="8348818" y="1196752"/>
              <a:ext cx="6126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1200" dirty="0" smtClean="0">
                  <a:latin typeface="+mn-lt"/>
                </a:rPr>
                <a:t>born</a:t>
              </a: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2:</a:t>
              </a:r>
              <a:r>
                <a:rPr lang="en-US" sz="1200" dirty="0" smtClean="0">
                  <a:latin typeface="+mn-lt"/>
                </a:rPr>
                <a:t>won</a:t>
              </a: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3:</a:t>
              </a:r>
              <a:r>
                <a:rPr lang="en-US" sz="1200" dirty="0" smtClean="0">
                  <a:latin typeface="+mn-lt"/>
                </a:rPr>
                <a:t>type</a:t>
              </a:r>
              <a:endParaRPr lang="en-US" sz="1200" dirty="0">
                <a:latin typeface="+mn-lt"/>
              </a:endParaRPr>
            </a:p>
            <a:p>
              <a:endParaRPr lang="en-US" sz="1200" dirty="0">
                <a:latin typeface="+mn-lt"/>
              </a:endParaRPr>
            </a:p>
          </p:txBody>
        </p:sp>
        <p:cxnSp>
          <p:nvCxnSpPr>
            <p:cNvPr id="259" name="Curved Connector 258"/>
            <p:cNvCxnSpPr>
              <a:stCxn id="235" idx="3"/>
              <a:endCxn id="235" idx="1"/>
            </p:cNvCxnSpPr>
            <p:nvPr/>
          </p:nvCxnSpPr>
          <p:spPr>
            <a:xfrm rot="5400000" flipH="1">
              <a:off x="6062103" y="1717985"/>
              <a:ext cx="356422" cy="12700"/>
            </a:xfrm>
            <a:prstGeom prst="curvedConnector5">
              <a:avLst>
                <a:gd name="adj1" fmla="val -25097"/>
                <a:gd name="adj2" fmla="val 4043961"/>
                <a:gd name="adj3" fmla="val 108365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0" name="TextBox 29"/>
            <p:cNvSpPr txBox="1"/>
            <p:nvPr/>
          </p:nvSpPr>
          <p:spPr>
            <a:xfrm>
              <a:off x="5373800" y="1923431"/>
              <a:ext cx="83548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1200" dirty="0" smtClean="0">
                  <a:latin typeface="+mn-lt"/>
                </a:rPr>
                <a:t>born</a:t>
              </a: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member</a:t>
              </a:r>
              <a:endParaRPr lang="en-US" sz="1200" dirty="0" smtClean="0">
                <a:latin typeface="+mn-lt"/>
              </a:endParaRP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5:</a:t>
              </a:r>
              <a:r>
                <a:rPr lang="en-US" sz="1200" dirty="0" smtClean="0">
                  <a:latin typeface="+mn-lt"/>
                </a:rPr>
                <a:t>located</a:t>
              </a:r>
              <a:endParaRPr lang="en-US" sz="1200" dirty="0">
                <a:latin typeface="+mn-lt"/>
              </a:endParaRPr>
            </a:p>
            <a:p>
              <a:endParaRPr lang="en-US" sz="1200" dirty="0">
                <a:latin typeface="+mn-lt"/>
              </a:endParaRPr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696888" y="3562460"/>
            <a:ext cx="2446588" cy="2079521"/>
            <a:chOff x="6083458" y="1225617"/>
            <a:chExt cx="2446588" cy="2079521"/>
          </a:xfrm>
        </p:grpSpPr>
        <p:grpSp>
          <p:nvGrpSpPr>
            <p:cNvPr id="299" name="Group 298"/>
            <p:cNvGrpSpPr/>
            <p:nvPr/>
          </p:nvGrpSpPr>
          <p:grpSpPr>
            <a:xfrm>
              <a:off x="6083458" y="1474288"/>
              <a:ext cx="2446588" cy="1830850"/>
              <a:chOff x="6083458" y="1474288"/>
              <a:chExt cx="2446588" cy="1830850"/>
            </a:xfrm>
          </p:grpSpPr>
          <p:grpSp>
            <p:nvGrpSpPr>
              <p:cNvPr id="301" name="Group 300"/>
              <p:cNvGrpSpPr/>
              <p:nvPr/>
            </p:nvGrpSpPr>
            <p:grpSpPr>
              <a:xfrm>
                <a:off x="6083458" y="1648023"/>
                <a:ext cx="2446588" cy="1657115"/>
                <a:chOff x="6083458" y="1648023"/>
                <a:chExt cx="2446588" cy="1657115"/>
              </a:xfrm>
            </p:grpSpPr>
            <p:cxnSp>
              <p:nvCxnSpPr>
                <p:cNvPr id="303" name="Curved Connector 302"/>
                <p:cNvCxnSpPr/>
                <p:nvPr/>
              </p:nvCxnSpPr>
              <p:spPr>
                <a:xfrm rot="5400000" flipH="1">
                  <a:off x="5997939" y="1889804"/>
                  <a:ext cx="356422" cy="12700"/>
                </a:xfrm>
                <a:prstGeom prst="curvedConnector5">
                  <a:avLst>
                    <a:gd name="adj1" fmla="val -25097"/>
                    <a:gd name="adj2" fmla="val 4043961"/>
                    <a:gd name="adj3" fmla="val 108365"/>
                  </a:avLst>
                </a:prstGeom>
                <a:ln w="38100">
                  <a:solidFill>
                    <a:srgbClr val="008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4" name="Oval 303"/>
                <p:cNvSpPr/>
                <p:nvPr/>
              </p:nvSpPr>
              <p:spPr>
                <a:xfrm>
                  <a:off x="6083458" y="1648023"/>
                  <a:ext cx="570384" cy="496262"/>
                </a:xfrm>
                <a:prstGeom prst="ellipse">
                  <a:avLst/>
                </a:prstGeom>
                <a:noFill/>
                <a:ln w="38100"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  <p:cxnSp>
              <p:nvCxnSpPr>
                <p:cNvPr id="305" name="Straight Arrow Connector 304"/>
                <p:cNvCxnSpPr/>
                <p:nvPr/>
              </p:nvCxnSpPr>
              <p:spPr>
                <a:xfrm>
                  <a:off x="6666307" y="1896154"/>
                  <a:ext cx="1418297" cy="981276"/>
                </a:xfrm>
                <a:prstGeom prst="straightConnector1">
                  <a:avLst/>
                </a:prstGeom>
                <a:ln w="38100">
                  <a:solidFill>
                    <a:srgbClr val="008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6" name="Oval 305"/>
                <p:cNvSpPr/>
                <p:nvPr/>
              </p:nvSpPr>
              <p:spPr>
                <a:xfrm>
                  <a:off x="7978872" y="2806462"/>
                  <a:ext cx="551174" cy="498676"/>
                </a:xfrm>
                <a:prstGeom prst="ellipse">
                  <a:avLst/>
                </a:prstGeom>
                <a:noFill/>
                <a:ln w="38100">
                  <a:solidFill>
                    <a:srgbClr val="008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de-DE"/>
                  </a:defPPr>
                  <a:lvl1pPr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rtl="0" fontAlgn="base">
                    <a:spcBef>
                      <a:spcPct val="0"/>
                    </a:spcBef>
                    <a:spcAft>
                      <a:spcPct val="0"/>
                    </a:spcAft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/>
                </a:p>
              </p:txBody>
            </p:sp>
          </p:grpSp>
          <p:cxnSp>
            <p:nvCxnSpPr>
              <p:cNvPr id="302" name="Straight Arrow Connector 301"/>
              <p:cNvCxnSpPr>
                <a:stCxn id="304" idx="7"/>
              </p:cNvCxnSpPr>
              <p:nvPr/>
            </p:nvCxnSpPr>
            <p:spPr>
              <a:xfrm flipV="1">
                <a:off x="6570311" y="1474288"/>
                <a:ext cx="1060761" cy="246411"/>
              </a:xfrm>
              <a:prstGeom prst="straightConnector1">
                <a:avLst/>
              </a:prstGeom>
              <a:ln w="38100">
                <a:solidFill>
                  <a:srgbClr val="008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0" name="Oval 299"/>
            <p:cNvSpPr/>
            <p:nvPr/>
          </p:nvSpPr>
          <p:spPr>
            <a:xfrm>
              <a:off x="7631072" y="1225617"/>
              <a:ext cx="551174" cy="49867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307" name="Rectangle 306"/>
          <p:cNvSpPr/>
          <p:nvPr/>
        </p:nvSpPr>
        <p:spPr>
          <a:xfrm>
            <a:off x="1590490" y="5372995"/>
            <a:ext cx="5648510" cy="8514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Intuition</a:t>
            </a:r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: with constants in the query, results are in the </a:t>
            </a:r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neighborhood</a:t>
            </a:r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 of the constants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32254" y="2994554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Georgia" panose="02040502050405020303" pitchFamily="18" charset="0"/>
              </a:rPr>
              <a:t>Summary Graph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100" y="1353588"/>
            <a:ext cx="21643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Georgia" panose="02040502050405020303" pitchFamily="18" charset="0"/>
              </a:rPr>
              <a:t>Locality-based </a:t>
            </a:r>
            <a:br>
              <a:rPr lang="en-US" b="1" dirty="0" smtClean="0">
                <a:latin typeface="Georgia" panose="02040502050405020303" pitchFamily="18" charset="0"/>
              </a:rPr>
            </a:br>
            <a:r>
              <a:rPr lang="en-US" b="1" dirty="0" smtClean="0">
                <a:latin typeface="Georgia" panose="02040502050405020303" pitchFamily="18" charset="0"/>
              </a:rPr>
              <a:t>non-overlapping</a:t>
            </a:r>
          </a:p>
          <a:p>
            <a:r>
              <a:rPr lang="en-US" b="1" dirty="0" smtClean="0">
                <a:latin typeface="Georgia" panose="02040502050405020303" pitchFamily="18" charset="0"/>
              </a:rPr>
              <a:t>Partitioning</a:t>
            </a:r>
            <a:endParaRPr 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5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" grpId="0" animBg="1"/>
      <p:bldP spid="209" grpId="0" animBg="1"/>
      <p:bldP spid="210" grpId="0" animBg="1"/>
      <p:bldP spid="211" grpId="0" animBg="1"/>
      <p:bldP spid="212" grpId="0" animBg="1"/>
      <p:bldP spid="307" grpId="0" animBg="1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Bi-simulation-based Graph </a:t>
            </a:r>
            <a:r>
              <a:rPr lang="en-US" dirty="0" smtClean="0"/>
              <a:t>Summarization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990600" y="1427381"/>
            <a:ext cx="1440160" cy="323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Barack_Obama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989715" y="1371600"/>
            <a:ext cx="1649085" cy="45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Grammy_Award</a:t>
            </a: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1400" dirty="0" err="1" smtClean="0">
                <a:solidFill>
                  <a:schemeClr val="tx1"/>
                </a:solidFill>
              </a:rPr>
              <a:t>Peace_Nobel_Prize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818784" y="1459664"/>
            <a:ext cx="1639416" cy="297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Jimmy_Carter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022840" y="2298415"/>
            <a:ext cx="1282960" cy="10543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Honolulu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Plains</a:t>
            </a: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New_Haven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New_York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7464517" y="3962400"/>
            <a:ext cx="841283" cy="297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USA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905000" y="2438400"/>
            <a:ext cx="1440160" cy="297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Artist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066800" y="3918080"/>
            <a:ext cx="1347733" cy="425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Democrates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Republicans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352800" y="3970173"/>
            <a:ext cx="1639416" cy="297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George_W_Bush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204591" y="2461692"/>
            <a:ext cx="1281809" cy="297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Lady_Gaga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65" idx="3"/>
            <a:endCxn id="66" idx="1"/>
          </p:cNvCxnSpPr>
          <p:nvPr/>
        </p:nvCxnSpPr>
        <p:spPr>
          <a:xfrm>
            <a:off x="2430760" y="1589047"/>
            <a:ext cx="1558955" cy="1115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0" idx="1"/>
            <a:endCxn id="66" idx="3"/>
          </p:cNvCxnSpPr>
          <p:nvPr/>
        </p:nvCxnSpPr>
        <p:spPr>
          <a:xfrm flipH="1" flipV="1">
            <a:off x="5638800" y="1600200"/>
            <a:ext cx="1179984" cy="797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1" idx="0"/>
            <a:endCxn id="66" idx="2"/>
          </p:cNvCxnSpPr>
          <p:nvPr/>
        </p:nvCxnSpPr>
        <p:spPr>
          <a:xfrm flipH="1" flipV="1">
            <a:off x="4814258" y="1828800"/>
            <a:ext cx="31238" cy="63289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1" idx="3"/>
            <a:endCxn id="73" idx="1"/>
          </p:cNvCxnSpPr>
          <p:nvPr/>
        </p:nvCxnSpPr>
        <p:spPr>
          <a:xfrm>
            <a:off x="5486400" y="2610206"/>
            <a:ext cx="1536440" cy="21540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5" idx="2"/>
            <a:endCxn id="75" idx="0"/>
          </p:cNvCxnSpPr>
          <p:nvPr/>
        </p:nvCxnSpPr>
        <p:spPr>
          <a:xfrm>
            <a:off x="1710680" y="1750713"/>
            <a:ext cx="914400" cy="68768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5" idx="2"/>
            <a:endCxn id="78" idx="0"/>
          </p:cNvCxnSpPr>
          <p:nvPr/>
        </p:nvCxnSpPr>
        <p:spPr>
          <a:xfrm>
            <a:off x="1710680" y="1750713"/>
            <a:ext cx="29987" cy="216736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1" idx="1"/>
            <a:endCxn id="75" idx="3"/>
          </p:cNvCxnSpPr>
          <p:nvPr/>
        </p:nvCxnSpPr>
        <p:spPr>
          <a:xfrm flipH="1" flipV="1">
            <a:off x="3345160" y="2586914"/>
            <a:ext cx="859431" cy="2329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0" idx="0"/>
            <a:endCxn id="73" idx="1"/>
          </p:cNvCxnSpPr>
          <p:nvPr/>
        </p:nvCxnSpPr>
        <p:spPr>
          <a:xfrm flipV="1">
            <a:off x="4172508" y="2825608"/>
            <a:ext cx="2850332" cy="114456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5867400" y="3962400"/>
            <a:ext cx="919336" cy="2970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Texas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>
            <a:stCxn id="80" idx="3"/>
            <a:endCxn id="103" idx="1"/>
          </p:cNvCxnSpPr>
          <p:nvPr/>
        </p:nvCxnSpPr>
        <p:spPr>
          <a:xfrm flipV="1">
            <a:off x="4992216" y="4110914"/>
            <a:ext cx="875184" cy="777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73" idx="2"/>
            <a:endCxn id="74" idx="0"/>
          </p:cNvCxnSpPr>
          <p:nvPr/>
        </p:nvCxnSpPr>
        <p:spPr>
          <a:xfrm>
            <a:off x="7664320" y="3352800"/>
            <a:ext cx="220839" cy="6096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3" idx="3"/>
            <a:endCxn id="74" idx="1"/>
          </p:cNvCxnSpPr>
          <p:nvPr/>
        </p:nvCxnSpPr>
        <p:spPr>
          <a:xfrm>
            <a:off x="6786736" y="4110914"/>
            <a:ext cx="677781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80" idx="1"/>
            <a:endCxn id="78" idx="3"/>
          </p:cNvCxnSpPr>
          <p:nvPr/>
        </p:nvCxnSpPr>
        <p:spPr>
          <a:xfrm flipH="1">
            <a:off x="2414533" y="4118687"/>
            <a:ext cx="938267" cy="1205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819400" y="1295400"/>
            <a:ext cx="59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won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779424" y="1295400"/>
            <a:ext cx="59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286000" y="190500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isA</a:t>
            </a:r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3578218" y="229766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isA</a:t>
            </a:r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4724400" y="2069068"/>
            <a:ext cx="591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won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3410716" y="190500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bornIn</a:t>
            </a:r>
            <a:endParaRPr lang="en-US" dirty="0"/>
          </a:p>
        </p:txBody>
      </p:sp>
      <p:cxnSp>
        <p:nvCxnSpPr>
          <p:cNvPr id="46" name="Straight Arrow Connector 45"/>
          <p:cNvCxnSpPr>
            <a:stCxn id="65" idx="2"/>
            <a:endCxn id="73" idx="0"/>
          </p:cNvCxnSpPr>
          <p:nvPr/>
        </p:nvCxnSpPr>
        <p:spPr>
          <a:xfrm>
            <a:off x="1710680" y="1750713"/>
            <a:ext cx="5953640" cy="547702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155502" y="304800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bornIn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7772400" y="1839898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bornIn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70" idx="2"/>
            <a:endCxn id="73" idx="0"/>
          </p:cNvCxnSpPr>
          <p:nvPr/>
        </p:nvCxnSpPr>
        <p:spPr>
          <a:xfrm>
            <a:off x="7638492" y="1756691"/>
            <a:ext cx="25828" cy="54172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867400" y="2402248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bornIn</a:t>
            </a:r>
            <a:endParaRPr lang="en-US" dirty="0"/>
          </a:p>
        </p:txBody>
      </p:sp>
      <p:sp>
        <p:nvSpPr>
          <p:cNvPr id="132" name="TextBox 131"/>
          <p:cNvSpPr txBox="1"/>
          <p:nvPr/>
        </p:nvSpPr>
        <p:spPr>
          <a:xfrm>
            <a:off x="7675364" y="347293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locIn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6799176" y="403860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locIn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5029200" y="3657600"/>
            <a:ext cx="1034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governor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2404501" y="3691039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member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762000" y="2771580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member</a:t>
            </a:r>
            <a:endParaRPr lang="en-US" dirty="0"/>
          </a:p>
        </p:txBody>
      </p:sp>
      <p:sp>
        <p:nvSpPr>
          <p:cNvPr id="141" name="Rectangle 140"/>
          <p:cNvSpPr/>
          <p:nvPr/>
        </p:nvSpPr>
        <p:spPr>
          <a:xfrm>
            <a:off x="1002769" y="1426990"/>
            <a:ext cx="1445807" cy="317026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3" name="Rectangle 142"/>
          <p:cNvSpPr/>
          <p:nvPr/>
        </p:nvSpPr>
        <p:spPr>
          <a:xfrm>
            <a:off x="7028660" y="2323820"/>
            <a:ext cx="1293407" cy="1028979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4" name="Rectangle 143"/>
          <p:cNvSpPr/>
          <p:nvPr/>
        </p:nvSpPr>
        <p:spPr>
          <a:xfrm>
            <a:off x="7455498" y="3952401"/>
            <a:ext cx="866570" cy="317026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3991862" y="1372486"/>
            <a:ext cx="1646938" cy="456313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2430760" y="1577451"/>
            <a:ext cx="1561102" cy="11596"/>
          </a:xfrm>
          <a:prstGeom prst="straightConnector1">
            <a:avLst/>
          </a:prstGeom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/>
          <p:cNvCxnSpPr/>
          <p:nvPr/>
        </p:nvCxnSpPr>
        <p:spPr>
          <a:xfrm>
            <a:off x="1699845" y="1756691"/>
            <a:ext cx="5938647" cy="554399"/>
          </a:xfrm>
          <a:prstGeom prst="straightConnector1">
            <a:avLst/>
          </a:prstGeom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Arrow Connector 207"/>
          <p:cNvCxnSpPr/>
          <p:nvPr/>
        </p:nvCxnSpPr>
        <p:spPr>
          <a:xfrm>
            <a:off x="7638492" y="1740699"/>
            <a:ext cx="25828" cy="545279"/>
          </a:xfrm>
          <a:prstGeom prst="straightConnector1">
            <a:avLst/>
          </a:prstGeom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>
            <a:off x="7664320" y="3357799"/>
            <a:ext cx="224463" cy="599601"/>
          </a:xfrm>
          <a:prstGeom prst="straightConnector1">
            <a:avLst/>
          </a:prstGeom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3578218" y="4743271"/>
            <a:ext cx="54895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Bi-simulation </a:t>
            </a:r>
            <a:r>
              <a:rPr lang="en-US" dirty="0" smtClean="0">
                <a:latin typeface="Georgia" panose="02040502050405020303" pitchFamily="18" charset="0"/>
              </a:rPr>
              <a:t>summaries can be as large as </a:t>
            </a:r>
            <a:r>
              <a:rPr lang="en-US" dirty="0" smtClean="0">
                <a:latin typeface="Georgia" panose="02040502050405020303" pitchFamily="18" charset="0"/>
              </a:rPr>
              <a:t>the data </a:t>
            </a:r>
            <a:r>
              <a:rPr lang="en-US" dirty="0" smtClean="0">
                <a:latin typeface="Georgia" panose="02040502050405020303" pitchFamily="18" charset="0"/>
              </a:rPr>
              <a:t>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Summary size can be controlled by the </a:t>
            </a: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bi-simulation depth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Good for queries that do not or have less constants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7</a:t>
            </a:fld>
            <a:endParaRPr lang="en-US"/>
          </a:p>
        </p:txBody>
      </p:sp>
      <p:sp>
        <p:nvSpPr>
          <p:cNvPr id="58" name="TextBox 59"/>
          <p:cNvSpPr txBox="1"/>
          <p:nvPr/>
        </p:nvSpPr>
        <p:spPr>
          <a:xfrm>
            <a:off x="160231" y="4774049"/>
            <a:ext cx="3079227" cy="116955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?c, ?a</a:t>
            </a: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{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Barack_Obama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&lt;born&gt; ?c.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?c &lt;located&gt; &lt;USA&gt;.</a:t>
            </a: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Barack_Obama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&lt;won&gt; ?a }</a:t>
            </a:r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480185" y="4933086"/>
            <a:ext cx="4512060" cy="8514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For rest of the talk, we consider only </a:t>
            </a:r>
            <a:r>
              <a:rPr lang="en-US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locality-based graph summarization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1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3" grpId="0" animBg="1"/>
      <p:bldP spid="144" grpId="0" animBg="1"/>
      <p:bldP spid="145" grpId="0" animBg="1"/>
      <p:bldP spid="76" grpId="0"/>
      <p:bldP spid="58" grpId="0" animBg="1"/>
      <p:bldP spid="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Summary </a:t>
            </a:r>
            <a:r>
              <a:rPr lang="en-US" dirty="0" smtClean="0"/>
              <a:t>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Approaches:</a:t>
            </a:r>
            <a:endParaRPr lang="en-US" dirty="0" smtClean="0"/>
          </a:p>
          <a:p>
            <a:pPr lvl="1"/>
            <a:r>
              <a:rPr lang="en-US" dirty="0" smtClean="0"/>
              <a:t>Relational joins</a:t>
            </a:r>
          </a:p>
          <a:p>
            <a:pPr lvl="1"/>
            <a:r>
              <a:rPr lang="en-US" dirty="0" smtClean="0"/>
              <a:t>Graph exploration </a:t>
            </a:r>
          </a:p>
          <a:p>
            <a:pPr lvl="2"/>
            <a:r>
              <a:rPr lang="en-US" dirty="0" smtClean="0"/>
              <a:t>1-hop exploration [</a:t>
            </a:r>
            <a:r>
              <a:rPr lang="en-US" dirty="0" err="1" smtClean="0"/>
              <a:t>Trinity.RDF</a:t>
            </a:r>
            <a:r>
              <a:rPr lang="en-US" dirty="0" smtClean="0"/>
              <a:t>]</a:t>
            </a:r>
          </a:p>
          <a:p>
            <a:pPr lvl="2"/>
            <a:r>
              <a:rPr lang="en-US" dirty="0"/>
              <a:t>Full </a:t>
            </a:r>
            <a:r>
              <a:rPr lang="en-US" dirty="0" smtClean="0"/>
              <a:t>exploration    [</a:t>
            </a:r>
            <a:r>
              <a:rPr lang="en-US" dirty="0" err="1" smtClean="0"/>
              <a:t>TriAD</a:t>
            </a:r>
            <a:r>
              <a:rPr lang="en-US" dirty="0" smtClean="0"/>
              <a:t>]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724400" y="2724260"/>
            <a:ext cx="3590688" cy="3295540"/>
            <a:chOff x="5373800" y="1060731"/>
            <a:chExt cx="3590688" cy="3295540"/>
          </a:xfrm>
        </p:grpSpPr>
        <p:sp>
          <p:nvSpPr>
            <p:cNvPr id="5" name="Oval 4"/>
            <p:cNvSpPr/>
            <p:nvPr/>
          </p:nvSpPr>
          <p:spPr>
            <a:xfrm>
              <a:off x="6156176" y="1465957"/>
              <a:ext cx="574530" cy="50405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>
                  <a:solidFill>
                    <a:schemeClr val="tx1"/>
                  </a:solidFill>
                </a:rPr>
                <a:t>P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1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707936" y="1060731"/>
              <a:ext cx="536472" cy="47077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2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6750576" y="2990383"/>
              <a:ext cx="536472" cy="4657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3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070438" y="2625878"/>
              <a:ext cx="536472" cy="501091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</a:t>
              </a:r>
              <a:r>
                <a:rPr lang="en-US" baseline="-25000" dirty="0" smtClean="0">
                  <a:solidFill>
                    <a:schemeClr val="tx1"/>
                  </a:solidFill>
                </a:rPr>
                <a:t>4</a:t>
              </a:r>
              <a:endParaRPr lang="en-US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>
              <a:stCxn id="5" idx="7"/>
              <a:endCxn id="6" idx="2"/>
            </p:cNvCxnSpPr>
            <p:nvPr/>
          </p:nvCxnSpPr>
          <p:spPr>
            <a:xfrm flipV="1">
              <a:off x="6646568" y="1296119"/>
              <a:ext cx="1061368" cy="24365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809104" y="1162599"/>
              <a:ext cx="5823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</a:rPr>
                <a:t>won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092280" y="1605680"/>
              <a:ext cx="582211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type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12" name="Straight Arrow Connector 11"/>
            <p:cNvCxnSpPr>
              <a:stCxn id="5" idx="6"/>
              <a:endCxn id="6" idx="3"/>
            </p:cNvCxnSpPr>
            <p:nvPr/>
          </p:nvCxnSpPr>
          <p:spPr>
            <a:xfrm flipV="1">
              <a:off x="6730706" y="1462563"/>
              <a:ext cx="1055795" cy="25542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2"/>
              <a:endCxn id="5" idx="5"/>
            </p:cNvCxnSpPr>
            <p:nvPr/>
          </p:nvCxnSpPr>
          <p:spPr>
            <a:xfrm flipH="1" flipV="1">
              <a:off x="6646568" y="1896196"/>
              <a:ext cx="1423870" cy="98022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684161" y="2348880"/>
              <a:ext cx="7681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located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08923" y="3076367"/>
              <a:ext cx="8354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</a:rPr>
                <a:t>member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16" name="Straight Arrow Connector 15"/>
            <p:cNvCxnSpPr>
              <a:stCxn id="8" idx="2"/>
              <a:endCxn id="7" idx="6"/>
            </p:cNvCxnSpPr>
            <p:nvPr/>
          </p:nvCxnSpPr>
          <p:spPr>
            <a:xfrm flipH="1">
              <a:off x="7287048" y="2876424"/>
              <a:ext cx="783390" cy="34685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7" idx="1"/>
              <a:endCxn id="5" idx="4"/>
            </p:cNvCxnSpPr>
            <p:nvPr/>
          </p:nvCxnSpPr>
          <p:spPr>
            <a:xfrm flipH="1" flipV="1">
              <a:off x="6443441" y="1970013"/>
              <a:ext cx="385700" cy="1088583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7" idx="7"/>
              <a:endCxn id="6" idx="4"/>
            </p:cNvCxnSpPr>
            <p:nvPr/>
          </p:nvCxnSpPr>
          <p:spPr>
            <a:xfrm flipV="1">
              <a:off x="7208483" y="1531507"/>
              <a:ext cx="767689" cy="152708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6036089" y="2719953"/>
              <a:ext cx="7681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located</a:t>
              </a:r>
              <a:endParaRPr lang="en-US" sz="1200" dirty="0">
                <a:latin typeface="+mn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39061" y="1834992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type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21" name="Straight Arrow Connector 20"/>
            <p:cNvCxnSpPr>
              <a:stCxn id="5" idx="6"/>
              <a:endCxn id="8" idx="1"/>
            </p:cNvCxnSpPr>
            <p:nvPr/>
          </p:nvCxnSpPr>
          <p:spPr>
            <a:xfrm>
              <a:off x="6730706" y="1717985"/>
              <a:ext cx="1418297" cy="98127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7740352" y="2204864"/>
              <a:ext cx="58233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r>
                <a:rPr lang="en-US" sz="1200" dirty="0" smtClean="0">
                  <a:latin typeface="+mn-lt"/>
                </a:rPr>
                <a:t>won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23" name="Curved Connector 22"/>
            <p:cNvCxnSpPr>
              <a:stCxn id="7" idx="4"/>
              <a:endCxn id="7" idx="2"/>
            </p:cNvCxnSpPr>
            <p:nvPr/>
          </p:nvCxnSpPr>
          <p:spPr>
            <a:xfrm rot="5400000" flipH="1">
              <a:off x="6768246" y="3205608"/>
              <a:ext cx="232895" cy="268236"/>
            </a:xfrm>
            <a:prstGeom prst="curvedConnector4">
              <a:avLst>
                <a:gd name="adj1" fmla="val -98156"/>
                <a:gd name="adj2" fmla="val 185223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950303" y="3525274"/>
              <a:ext cx="91723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1200" dirty="0" smtClean="0">
                  <a:latin typeface="+mn-lt"/>
                </a:rPr>
                <a:t>born</a:t>
              </a: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4:</a:t>
              </a:r>
              <a:r>
                <a:rPr lang="en-US" sz="1200" dirty="0" smtClean="0">
                  <a:latin typeface="+mn-lt"/>
                </a:rPr>
                <a:t>member</a:t>
              </a:r>
              <a:endParaRPr lang="en-US" sz="1200" dirty="0">
                <a:latin typeface="+mn-lt"/>
              </a:endParaRP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6:</a:t>
              </a:r>
              <a:r>
                <a:rPr lang="en-US" sz="1200" dirty="0" smtClean="0">
                  <a:latin typeface="+mn-lt"/>
                </a:rPr>
                <a:t>governor</a:t>
              </a:r>
              <a:endParaRPr lang="en-US" sz="1200" dirty="0">
                <a:latin typeface="+mn-lt"/>
              </a:endParaRPr>
            </a:p>
            <a:p>
              <a:endParaRPr lang="en-US" sz="1200" dirty="0">
                <a:latin typeface="+mn-lt"/>
              </a:endParaRPr>
            </a:p>
          </p:txBody>
        </p:sp>
        <p:cxnSp>
          <p:nvCxnSpPr>
            <p:cNvPr id="25" name="Curved Connector 24"/>
            <p:cNvCxnSpPr>
              <a:stCxn id="8" idx="6"/>
              <a:endCxn id="8" idx="4"/>
            </p:cNvCxnSpPr>
            <p:nvPr/>
          </p:nvCxnSpPr>
          <p:spPr>
            <a:xfrm flipH="1">
              <a:off x="8338674" y="2876424"/>
              <a:ext cx="268236" cy="250545"/>
            </a:xfrm>
            <a:prstGeom prst="curvedConnector4">
              <a:avLst>
                <a:gd name="adj1" fmla="val -85223"/>
                <a:gd name="adj2" fmla="val 191241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8351820" y="3356992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1200" dirty="0" smtClean="0">
                  <a:latin typeface="+mn-lt"/>
                </a:rPr>
                <a:t>born</a:t>
              </a: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2:</a:t>
              </a:r>
              <a:r>
                <a:rPr lang="en-US" sz="1200" dirty="0" smtClean="0">
                  <a:latin typeface="+mn-lt"/>
                </a:rPr>
                <a:t>won</a:t>
              </a:r>
              <a:endParaRPr lang="en-US" sz="1200" dirty="0">
                <a:latin typeface="+mn-lt"/>
              </a:endParaRPr>
            </a:p>
          </p:txBody>
        </p:sp>
        <p:cxnSp>
          <p:nvCxnSpPr>
            <p:cNvPr id="27" name="Curved Connector 26"/>
            <p:cNvCxnSpPr>
              <a:stCxn id="6" idx="0"/>
              <a:endCxn id="6" idx="6"/>
            </p:cNvCxnSpPr>
            <p:nvPr/>
          </p:nvCxnSpPr>
          <p:spPr>
            <a:xfrm rot="16200000" flipH="1">
              <a:off x="7992596" y="1044307"/>
              <a:ext cx="235388" cy="268236"/>
            </a:xfrm>
            <a:prstGeom prst="curvedConnector4">
              <a:avLst>
                <a:gd name="adj1" fmla="val -97116"/>
                <a:gd name="adj2" fmla="val 185223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348818" y="1196752"/>
              <a:ext cx="61266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1200" dirty="0" smtClean="0">
                  <a:latin typeface="+mn-lt"/>
                </a:rPr>
                <a:t>born</a:t>
              </a: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2:</a:t>
              </a:r>
              <a:r>
                <a:rPr lang="en-US" sz="1200" dirty="0" smtClean="0">
                  <a:latin typeface="+mn-lt"/>
                </a:rPr>
                <a:t>won</a:t>
              </a: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3:</a:t>
              </a:r>
              <a:r>
                <a:rPr lang="en-US" sz="1200" dirty="0" smtClean="0">
                  <a:latin typeface="+mn-lt"/>
                </a:rPr>
                <a:t>type</a:t>
              </a:r>
              <a:endParaRPr lang="en-US" sz="1200" dirty="0">
                <a:latin typeface="+mn-lt"/>
              </a:endParaRPr>
            </a:p>
            <a:p>
              <a:endParaRPr lang="en-US" sz="1200" dirty="0">
                <a:latin typeface="+mn-lt"/>
              </a:endParaRPr>
            </a:p>
          </p:txBody>
        </p:sp>
        <p:cxnSp>
          <p:nvCxnSpPr>
            <p:cNvPr id="29" name="Curved Connector 28"/>
            <p:cNvCxnSpPr>
              <a:stCxn id="5" idx="3"/>
              <a:endCxn id="5" idx="1"/>
            </p:cNvCxnSpPr>
            <p:nvPr/>
          </p:nvCxnSpPr>
          <p:spPr>
            <a:xfrm rot="5400000" flipH="1">
              <a:off x="6062103" y="1717985"/>
              <a:ext cx="356422" cy="12700"/>
            </a:xfrm>
            <a:prstGeom prst="curvedConnector5">
              <a:avLst>
                <a:gd name="adj1" fmla="val -25097"/>
                <a:gd name="adj2" fmla="val 4043961"/>
                <a:gd name="adj3" fmla="val 108365"/>
              </a:avLst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373800" y="1923431"/>
              <a:ext cx="83548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de-D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1:</a:t>
              </a:r>
              <a:r>
                <a:rPr lang="en-US" sz="1200" dirty="0" smtClean="0">
                  <a:latin typeface="+mn-lt"/>
                </a:rPr>
                <a:t>born</a:t>
              </a: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4:</a:t>
              </a:r>
              <a:r>
                <a:rPr lang="en-US" sz="1200" dirty="0" smtClean="0">
                  <a:latin typeface="+mn-lt"/>
                  <a:cs typeface="Times New Roman" panose="02020603050405020304" pitchFamily="18" charset="0"/>
                </a:rPr>
                <a:t>member</a:t>
              </a:r>
              <a:endParaRPr lang="en-US" sz="1200" dirty="0" smtClean="0">
                <a:latin typeface="+mn-lt"/>
              </a:endParaRPr>
            </a:p>
            <a:p>
              <a:r>
                <a:rPr lang="en-US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5:</a:t>
              </a:r>
              <a:r>
                <a:rPr lang="en-US" sz="1200" dirty="0" smtClean="0">
                  <a:latin typeface="+mn-lt"/>
                </a:rPr>
                <a:t>located</a:t>
              </a:r>
              <a:endParaRPr lang="en-US" sz="1200" dirty="0">
                <a:latin typeface="+mn-lt"/>
              </a:endParaRPr>
            </a:p>
            <a:p>
              <a:endParaRPr lang="en-US" sz="1200" dirty="0">
                <a:latin typeface="+mn-lt"/>
              </a:endParaRPr>
            </a:p>
          </p:txBody>
        </p:sp>
      </p:grpSp>
      <p:sp>
        <p:nvSpPr>
          <p:cNvPr id="41" name="TextBox 59"/>
          <p:cNvSpPr txBox="1"/>
          <p:nvPr/>
        </p:nvSpPr>
        <p:spPr>
          <a:xfrm>
            <a:off x="990600" y="4953000"/>
            <a:ext cx="3429000" cy="73866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(R1)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Barack_Obama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&lt;born&gt; ?c.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(R2)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?c &lt;located&gt; &lt;USA&gt;.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(R3)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Barack_Obama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&lt;won&gt; ?a }</a:t>
            </a:r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2" name="Curved Connector 41"/>
          <p:cNvCxnSpPr/>
          <p:nvPr/>
        </p:nvCxnSpPr>
        <p:spPr>
          <a:xfrm rot="5400000" flipH="1">
            <a:off x="5400881" y="3379061"/>
            <a:ext cx="356422" cy="12700"/>
          </a:xfrm>
          <a:prstGeom prst="curvedConnector5">
            <a:avLst>
              <a:gd name="adj1" fmla="val -25097"/>
              <a:gd name="adj2" fmla="val 4043961"/>
              <a:gd name="adj3" fmla="val 108365"/>
            </a:avLst>
          </a:prstGeom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5525616" y="3137280"/>
            <a:ext cx="570384" cy="496262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5997775" y="2959648"/>
            <a:ext cx="1060761" cy="246411"/>
          </a:xfrm>
          <a:prstGeom prst="straightConnector1">
            <a:avLst/>
          </a:prstGeom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058536" y="2710977"/>
            <a:ext cx="551174" cy="498676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6" name="TextBox 59"/>
          <p:cNvSpPr txBox="1"/>
          <p:nvPr/>
        </p:nvSpPr>
        <p:spPr>
          <a:xfrm>
            <a:off x="609600" y="3453809"/>
            <a:ext cx="3420557" cy="116955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 ?c, ?a</a:t>
            </a:r>
          </a:p>
          <a:p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{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(R1)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sz="14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Barack_Obama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&lt;born&gt; ?c.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(R2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?c &lt;located&gt; &lt;USA&gt;.</a:t>
            </a:r>
          </a:p>
          <a:p>
            <a:r>
              <a:rPr lang="en-US" sz="1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(R3)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Barack_Obama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sz="1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&lt;won&gt; ?a }</a:t>
            </a:r>
            <a:endParaRPr lang="en-US" sz="1400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TextBox 43"/>
          <p:cNvSpPr txBox="1"/>
          <p:nvPr/>
        </p:nvSpPr>
        <p:spPr>
          <a:xfrm>
            <a:off x="304801" y="5776317"/>
            <a:ext cx="8839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0" u="sng" dirty="0" smtClean="0">
                <a:latin typeface="+mn-lt"/>
              </a:rPr>
              <a:t>Global Dictionar</a:t>
            </a:r>
            <a:r>
              <a:rPr lang="en-US" sz="2000" dirty="0" smtClean="0">
                <a:latin typeface="+mn-lt"/>
              </a:rPr>
              <a:t>y</a:t>
            </a:r>
            <a:r>
              <a:rPr lang="en-US" sz="2000" u="sng" dirty="0" smtClean="0">
                <a:latin typeface="+mn-lt"/>
              </a:rPr>
              <a:t>:</a:t>
            </a:r>
          </a:p>
          <a:p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Barack_Obama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solidFill>
                  <a:srgbClr val="008000"/>
                </a:solidFill>
                <a:latin typeface="+mn-lt"/>
                <a:cs typeface="Courier New" panose="02070309020205020404" pitchFamily="49" charset="0"/>
              </a:rPr>
              <a:t>   	</a:t>
            </a:r>
            <a:r>
              <a:rPr lang="en-US" dirty="0" smtClean="0">
                <a:latin typeface="+mn-lt"/>
                <a:sym typeface="Symbol"/>
              </a:rPr>
              <a:t> </a:t>
            </a:r>
            <a:r>
              <a:rPr lang="en-US" dirty="0" smtClean="0">
                <a:latin typeface="+mn-lt"/>
              </a:rPr>
              <a:t>P</a:t>
            </a:r>
            <a:r>
              <a:rPr lang="en-US" baseline="-25000" dirty="0" smtClean="0">
                <a:latin typeface="+mn-lt"/>
              </a:rPr>
              <a:t>1    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USA</a:t>
            </a:r>
            <a:r>
              <a:rPr lang="en-US" dirty="0" smtClean="0">
                <a:latin typeface="+mn-lt"/>
              </a:rPr>
              <a:t> 		            	</a:t>
            </a:r>
            <a:r>
              <a:rPr lang="en-US" dirty="0" smtClean="0">
                <a:latin typeface="+mn-lt"/>
                <a:sym typeface="Symbol"/>
              </a:rPr>
              <a:t> </a:t>
            </a:r>
            <a:r>
              <a:rPr lang="en-US" dirty="0" smtClean="0">
                <a:latin typeface="+mn-lt"/>
              </a:rPr>
              <a:t>P</a:t>
            </a:r>
            <a:r>
              <a:rPr lang="en-US" baseline="-25000" dirty="0" smtClean="0">
                <a:latin typeface="+mn-lt"/>
              </a:rPr>
              <a:t>1</a:t>
            </a:r>
          </a:p>
          <a:p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Lady_Gaga</a:t>
            </a:r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            	</a:t>
            </a:r>
            <a:r>
              <a:rPr lang="en-US" dirty="0" smtClean="0">
                <a:latin typeface="+mn-lt"/>
                <a:sym typeface="Symbol"/>
              </a:rPr>
              <a:t> </a:t>
            </a:r>
            <a:r>
              <a:rPr lang="en-US" dirty="0" smtClean="0">
                <a:latin typeface="+mn-lt"/>
              </a:rPr>
              <a:t>P</a:t>
            </a:r>
            <a:r>
              <a:rPr lang="en-US" baseline="-25000" dirty="0" smtClean="0">
                <a:latin typeface="+mn-lt"/>
              </a:rPr>
              <a:t>2     </a:t>
            </a:r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Piece_Nobel_Price</a:t>
            </a:r>
            <a:r>
              <a:rPr lang="en-US" b="1" dirty="0" smtClean="0">
                <a:solidFill>
                  <a:srgbClr val="008000"/>
                </a:solidFill>
                <a:latin typeface="+mn-lt"/>
                <a:cs typeface="Courier New" panose="02070309020205020404" pitchFamily="49" charset="0"/>
              </a:rPr>
              <a:t> 	</a:t>
            </a:r>
            <a:r>
              <a:rPr lang="en-US" dirty="0" smtClean="0">
                <a:latin typeface="+mn-lt"/>
                <a:sym typeface="Symbol"/>
              </a:rPr>
              <a:t> </a:t>
            </a:r>
            <a:r>
              <a:rPr lang="en-US" dirty="0" smtClean="0">
                <a:latin typeface="+mn-lt"/>
              </a:rPr>
              <a:t>P</a:t>
            </a:r>
            <a:r>
              <a:rPr lang="en-US" baseline="-25000" dirty="0" smtClean="0">
                <a:latin typeface="+mn-lt"/>
              </a:rPr>
              <a:t>4</a:t>
            </a:r>
          </a:p>
          <a:p>
            <a:r>
              <a:rPr lang="en-US" sz="2400" b="1" baseline="-25000" dirty="0" smtClean="0">
                <a:latin typeface="+mn-lt"/>
              </a:rPr>
              <a:t>…</a:t>
            </a:r>
          </a:p>
          <a:p>
            <a:endParaRPr lang="en-US" sz="2200" dirty="0">
              <a:latin typeface="+mn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590800" y="5791200"/>
            <a:ext cx="4512060" cy="69289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For efficiency, exploration order matters!!</a:t>
            </a:r>
            <a:endParaRPr lang="en-US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8</a:t>
            </a:fld>
            <a:endParaRPr lang="en-US"/>
          </a:p>
        </p:txBody>
      </p:sp>
      <p:cxnSp>
        <p:nvCxnSpPr>
          <p:cNvPr id="40" name="Straight Arrow Connector 39"/>
          <p:cNvCxnSpPr>
            <a:stCxn id="43" idx="6"/>
            <a:endCxn id="8" idx="1"/>
          </p:cNvCxnSpPr>
          <p:nvPr/>
        </p:nvCxnSpPr>
        <p:spPr>
          <a:xfrm>
            <a:off x="6096000" y="3385411"/>
            <a:ext cx="1403603" cy="977379"/>
          </a:xfrm>
          <a:prstGeom prst="straightConnector1">
            <a:avLst/>
          </a:prstGeom>
          <a:ln w="38100">
            <a:solidFill>
              <a:srgbClr val="008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7428703" y="4289407"/>
            <a:ext cx="551174" cy="498676"/>
          </a:xfrm>
          <a:prstGeom prst="ellipse">
            <a:avLst/>
          </a:prstGeom>
          <a:noFill/>
          <a:ln w="381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7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3" grpId="0" animBg="1"/>
      <p:bldP spid="45" grpId="0" animBg="1"/>
      <p:bldP spid="46" grpId="0" animBg="1"/>
      <p:bldP spid="47" grpId="0"/>
      <p:bldP spid="48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Order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Given </a:t>
            </a:r>
            <a:r>
              <a:rPr lang="en-US" sz="2400" dirty="0" smtClean="0"/>
              <a:t>a conjunctive query </a:t>
            </a:r>
            <a:r>
              <a:rPr lang="en-US" sz="2400" dirty="0" smtClean="0"/>
              <a:t>Q with patterns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{</a:t>
            </a:r>
            <a:r>
              <a:rPr lang="en-US" sz="2400" dirty="0" smtClean="0"/>
              <a:t>R1, R2, R3, … Rn}</a:t>
            </a:r>
          </a:p>
          <a:p>
            <a:r>
              <a:rPr lang="en-US" sz="2400" dirty="0" smtClean="0"/>
              <a:t>One possible</a:t>
            </a:r>
            <a:r>
              <a:rPr lang="en-US" sz="2400" dirty="0" smtClean="0"/>
              <a:t> </a:t>
            </a:r>
            <a:r>
              <a:rPr lang="en-US" sz="2400" dirty="0" smtClean="0"/>
              <a:t>exploration order is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&lt; R2, R5, R1, </a:t>
            </a:r>
            <a:r>
              <a:rPr lang="en-US" sz="2400" dirty="0" smtClean="0"/>
              <a:t>… </a:t>
            </a:r>
            <a:r>
              <a:rPr lang="en-US" sz="2400" dirty="0" smtClean="0"/>
              <a:t>R6&gt;</a:t>
            </a:r>
            <a:endParaRPr lang="en-US" sz="2400" dirty="0" smtClean="0"/>
          </a:p>
          <a:p>
            <a:r>
              <a:rPr lang="en-US" sz="2400" dirty="0" smtClean="0"/>
              <a:t>We use statistics to compute </a:t>
            </a:r>
            <a:r>
              <a:rPr lang="en-US" sz="2400" dirty="0" smtClean="0"/>
              <a:t>the best exploration </a:t>
            </a:r>
            <a:r>
              <a:rPr lang="en-US" sz="2400" dirty="0" smtClean="0"/>
              <a:t>order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1457" y="3352800"/>
            <a:ext cx="5334000" cy="130647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4310281" y="4876800"/>
            <a:ext cx="4376519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 panose="02040502050405020303" pitchFamily="18" charset="0"/>
              </a:rPr>
              <a:t>Where Card(R) is the </a:t>
            </a:r>
            <a:r>
              <a:rPr lang="en-US" sz="1600" dirty="0" smtClean="0">
                <a:latin typeface="Georgia" panose="02040502050405020303" pitchFamily="18" charset="0"/>
              </a:rPr>
              <a:t>cardinality </a:t>
            </a:r>
            <a:r>
              <a:rPr lang="en-US" sz="1600" dirty="0" smtClean="0">
                <a:latin typeface="Georgia" panose="02040502050405020303" pitchFamily="18" charset="0"/>
              </a:rPr>
              <a:t>of relation R,</a:t>
            </a:r>
          </a:p>
          <a:p>
            <a:r>
              <a:rPr lang="en-US" sz="1600" dirty="0" err="1" smtClean="0">
                <a:latin typeface="Georgia" panose="02040502050405020303" pitchFamily="18" charset="0"/>
              </a:rPr>
              <a:t>Sel</a:t>
            </a:r>
            <a:r>
              <a:rPr lang="en-US" sz="1600" dirty="0" smtClean="0">
                <a:latin typeface="Georgia" panose="02040502050405020303" pitchFamily="18" charset="0"/>
              </a:rPr>
              <a:t> (R,S) is the join selectivity of relations R,S</a:t>
            </a:r>
            <a:endParaRPr lang="en-US" sz="1600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8352-8CFC-4C09-9B6A-A02361D96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4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937</Words>
  <Application>Microsoft Office PowerPoint</Application>
  <PresentationFormat>On-screen Show (4:3)</PresentationFormat>
  <Paragraphs>294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Using Graph Summarization for Join-ahead Pruning in a Distributed RDF Store</vt:lpstr>
      <vt:lpstr>Motivation</vt:lpstr>
      <vt:lpstr>Recap: Join-ahead Pruning</vt:lpstr>
      <vt:lpstr>Recap: Graph Summarization</vt:lpstr>
      <vt:lpstr>Join-ahead Pruning via Graph Summarization</vt:lpstr>
      <vt:lpstr>1. Locality-based Graph Summariztion</vt:lpstr>
      <vt:lpstr>2. Bi-simulation-based Graph Summarization</vt:lpstr>
      <vt:lpstr>Querying Summary Graph</vt:lpstr>
      <vt:lpstr>Exploration Order Optimization</vt:lpstr>
      <vt:lpstr>Graph Summarization in TriAD</vt:lpstr>
      <vt:lpstr>Choosing Optimal Number of Partitions</vt:lpstr>
      <vt:lpstr>Evaluation – Query Performance</vt:lpstr>
      <vt:lpstr>Conclusions</vt:lpstr>
      <vt:lpstr>Thank You </vt:lpstr>
    </vt:vector>
  </TitlesOfParts>
  <Company>MPI für Informatik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Graph Summarization for Join-ahead Pruning in a Distributed RDF Store</dc:title>
  <dc:creator>Sairam Gurajada</dc:creator>
  <cp:lastModifiedBy>Sairam Gurajada</cp:lastModifiedBy>
  <cp:revision>57</cp:revision>
  <dcterms:created xsi:type="dcterms:W3CDTF">2014-06-19T16:26:13Z</dcterms:created>
  <dcterms:modified xsi:type="dcterms:W3CDTF">2014-06-27T15:03:57Z</dcterms:modified>
</cp:coreProperties>
</file>